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8" r:id="rId4"/>
    <p:sldId id="266" r:id="rId5"/>
    <p:sldId id="259" r:id="rId6"/>
    <p:sldId id="335" r:id="rId7"/>
    <p:sldId id="334" r:id="rId8"/>
    <p:sldId id="321" r:id="rId9"/>
    <p:sldId id="332" r:id="rId10"/>
    <p:sldId id="323" r:id="rId11"/>
    <p:sldId id="336" r:id="rId12"/>
    <p:sldId id="337" r:id="rId13"/>
    <p:sldId id="338" r:id="rId14"/>
    <p:sldId id="339" r:id="rId15"/>
    <p:sldId id="340" r:id="rId16"/>
    <p:sldId id="261" r:id="rId17"/>
    <p:sldId id="262" r:id="rId18"/>
    <p:sldId id="333" r:id="rId19"/>
    <p:sldId id="330" r:id="rId20"/>
    <p:sldId id="331" r:id="rId21"/>
    <p:sldId id="263" r:id="rId22"/>
    <p:sldId id="264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7765" autoAdjust="0"/>
  </p:normalViewPr>
  <p:slideViewPr>
    <p:cSldViewPr snapToGrid="0">
      <p:cViewPr varScale="1">
        <p:scale>
          <a:sx n="76" d="100"/>
          <a:sy n="76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8319F-4BFC-4548-87D9-76D7218AB5E8}" type="datetimeFigureOut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03B36-C97E-4D8A-B5EC-DA8F547723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752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FAFD2-BF0F-43DD-A3AB-B3DAF9C8A296}" type="datetimeFigureOut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A948-98FB-4BD3-8BD7-907AD684F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938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講講標題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937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用</a:t>
            </a:r>
            <a:r>
              <a:rPr lang="en-US" altLang="zh-TW" dirty="0"/>
              <a:t>Inter-EC</a:t>
            </a:r>
            <a:r>
              <a:rPr lang="zh-TW" altLang="en-US" dirty="0"/>
              <a:t>舉例，那</a:t>
            </a:r>
            <a:r>
              <a:rPr lang="en-US" altLang="zh-TW" dirty="0"/>
              <a:t>Inter-EC</a:t>
            </a:r>
            <a:r>
              <a:rPr lang="zh-TW" altLang="en-US" dirty="0"/>
              <a:t>是用擷取</a:t>
            </a:r>
            <a:r>
              <a:rPr lang="en-US" altLang="zh-TW" dirty="0"/>
              <a:t>emotion</a:t>
            </a:r>
            <a:r>
              <a:rPr lang="zh-TW" altLang="en-US" dirty="0"/>
              <a:t>來提升</a:t>
            </a:r>
            <a:r>
              <a:rPr lang="en-US" altLang="zh-TW" dirty="0"/>
              <a:t>cause</a:t>
            </a:r>
            <a:r>
              <a:rPr lang="zh-TW" altLang="en-US" dirty="0"/>
              <a:t>擷取的準確度的概念。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694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22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382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對每個候選配對給定，結合兩個句子的距離變數得到新的表示方法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270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將</a:t>
            </a:r>
            <a:r>
              <a:rPr lang="en-US" altLang="zh-TW" dirty="0"/>
              <a:t>ECE</a:t>
            </a:r>
            <a:r>
              <a:rPr lang="zh-TW" altLang="en-US" dirty="0"/>
              <a:t> </a:t>
            </a:r>
            <a:r>
              <a:rPr lang="en-US" altLang="zh-TW" dirty="0" err="1"/>
              <a:t>corpu</a:t>
            </a:r>
            <a:r>
              <a:rPr lang="zh-TW" altLang="en-US" dirty="0"/>
              <a:t>合併成符合</a:t>
            </a:r>
            <a:r>
              <a:rPr lang="en-US" altLang="zh-TW" dirty="0"/>
              <a:t>ECPE</a:t>
            </a:r>
            <a:r>
              <a:rPr lang="zh-TW" altLang="en-US" dirty="0"/>
              <a:t> </a:t>
            </a:r>
            <a:r>
              <a:rPr lang="en-US" altLang="zh-TW" dirty="0"/>
              <a:t>task</a:t>
            </a:r>
            <a:r>
              <a:rPr lang="zh-TW" altLang="en-US" dirty="0"/>
              <a:t>預定義的規格</a:t>
            </a:r>
            <a:endParaRPr lang="en-US" altLang="zh-TW" dirty="0"/>
          </a:p>
          <a:p>
            <a:r>
              <a:rPr lang="en-US" altLang="zh-TW" dirty="0"/>
              <a:t>1</a:t>
            </a:r>
            <a:r>
              <a:rPr lang="zh-TW" altLang="en-US" dirty="0"/>
              <a:t>對</a:t>
            </a:r>
            <a:r>
              <a:rPr lang="en-US" altLang="zh-TW" dirty="0"/>
              <a:t>1</a:t>
            </a:r>
            <a:r>
              <a:rPr lang="zh-TW" altLang="en-US" dirty="0"/>
              <a:t>  </a:t>
            </a:r>
            <a:r>
              <a:rPr lang="en-US" altLang="zh-TW" dirty="0"/>
              <a:t>1</a:t>
            </a:r>
            <a:r>
              <a:rPr lang="zh-TW" altLang="en-US" dirty="0"/>
              <a:t>對</a:t>
            </a:r>
            <a:r>
              <a:rPr lang="en-US" altLang="zh-TW" dirty="0"/>
              <a:t>2</a:t>
            </a:r>
            <a:r>
              <a:rPr lang="zh-TW" altLang="en-US" dirty="0"/>
              <a:t>  </a:t>
            </a:r>
            <a:r>
              <a:rPr lang="en-US" altLang="zh-TW" dirty="0"/>
              <a:t>1</a:t>
            </a:r>
            <a:r>
              <a:rPr lang="zh-TW" altLang="en-US" dirty="0"/>
              <a:t>對多  各占多少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79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這頁不用印給他們</a:t>
            </a:r>
            <a:r>
              <a:rPr lang="en-US" altLang="zh-TW" dirty="0"/>
              <a:t>!!!!!!!!!!!!!!!!!!!!!!!!!!!!!!!!!!!!!!!!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15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Upper-Bound</a:t>
            </a:r>
            <a:r>
              <a:rPr lang="zh-TW" altLang="en-US" dirty="0"/>
              <a:t>的實驗想表示，</a:t>
            </a:r>
            <a:r>
              <a:rPr lang="en-US" altLang="zh-TW" dirty="0"/>
              <a:t>emotion</a:t>
            </a:r>
            <a:r>
              <a:rPr lang="zh-TW" altLang="en-US" dirty="0"/>
              <a:t>跟</a:t>
            </a:r>
            <a:r>
              <a:rPr lang="en-US" altLang="zh-TW" dirty="0"/>
              <a:t>cause</a:t>
            </a:r>
            <a:r>
              <a:rPr lang="zh-TW" altLang="en-US" dirty="0"/>
              <a:t>的確有明顯的相互關係，實驗結果符合</a:t>
            </a:r>
            <a:r>
              <a:rPr lang="en-US" altLang="zh-TW" dirty="0"/>
              <a:t>Inter-EC</a:t>
            </a:r>
            <a:r>
              <a:rPr lang="zh-TW" altLang="en-US" dirty="0"/>
              <a:t>跟</a:t>
            </a:r>
            <a:r>
              <a:rPr lang="en-US" altLang="zh-TW" dirty="0"/>
              <a:t>Inter-CE</a:t>
            </a:r>
            <a:r>
              <a:rPr lang="zh-TW" altLang="en-US" dirty="0"/>
              <a:t>的設計理念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828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強調本篇方法未標記</a:t>
            </a:r>
            <a:r>
              <a:rPr lang="en-US" altLang="zh-TW" dirty="0"/>
              <a:t>emotion</a:t>
            </a:r>
            <a:r>
              <a:rPr lang="zh-TW" altLang="en-US" dirty="0"/>
              <a:t>的情況下，仍然能表現得很好，且比以往的方法拿掉標記的情況好很多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638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看要不要講</a:t>
            </a:r>
            <a:r>
              <a:rPr lang="en-US" altLang="zh-TW" dirty="0"/>
              <a:t>future</a:t>
            </a:r>
            <a:r>
              <a:rPr lang="zh-TW" altLang="en-US" dirty="0"/>
              <a:t> </a:t>
            </a:r>
            <a:r>
              <a:rPr lang="en-US" altLang="zh-TW" dirty="0"/>
              <a:t>work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12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307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63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zh-TW" altLang="en-US" dirty="0"/>
              <a:t>這樣表示，代表可能不只一組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337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349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015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考慮到情感和原因是相互指示的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5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emotion</a:t>
            </a:r>
            <a:r>
              <a:rPr lang="zh-TW" altLang="en-US" dirty="0"/>
              <a:t>跟</a:t>
            </a:r>
            <a:r>
              <a:rPr lang="en-US" altLang="zh-TW" dirty="0"/>
              <a:t>cause</a:t>
            </a:r>
            <a:r>
              <a:rPr lang="zh-TW" altLang="en-US" dirty="0"/>
              <a:t>是分開</a:t>
            </a:r>
            <a:r>
              <a:rPr lang="en-US" altLang="zh-TW" dirty="0"/>
              <a:t>extraction</a:t>
            </a:r>
            <a:r>
              <a:rPr lang="zh-TW" altLang="en-US" dirty="0"/>
              <a:t>的，且結構一樣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564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82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6085-BA6D-4B48-A205-D4DF5D28F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5506EB-F1A8-427F-A88A-27E3F9B9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139E8-C127-4A24-84EC-BDDCFB1B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3A74-B81F-47A6-B8CD-0CC4D38D92A3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DF53E7-87AE-467A-9D05-3E2A3B11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C47E4C-9DC0-4770-9571-F6130FA0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2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F80C7D-4C40-40AD-9F57-48C5EA3E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B02760-091E-4531-9ABD-FEEFCF12C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E1BCCE-381E-472B-97B3-D66D0275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4BD-C5FA-43FD-A665-AFAF2F5DF284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256671-8555-4D7C-8BF8-1440B33F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2C81EB-020F-45D8-9188-B3EAE18C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31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D0B6901-2EB2-4C44-8002-478428C5D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5A3F973-4EB9-4F59-A5E7-DC4C6A0CC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8B86F6-43E8-4EE3-8968-BE19A3DA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939F-9D9D-4B49-8CAF-833301D80A3D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74F79-890C-4D25-BCD2-8BFCD6FF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1241A7-5818-4208-9FE4-DAD02EAE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9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BC9C10-E27C-4D87-95FB-C8E8A653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5DF41E-6E96-4CDF-BB2A-DF5E6E9A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C7D223-947C-44D1-AC2F-919994DA5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F71D7-B9DA-4A3B-B69F-64CE3423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12AAA8-2F5F-4FD9-A469-560D5A47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514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1940E3-5EEA-4A34-A77B-1BEE45C6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432470-4500-4D33-8E30-404AB9BE0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F9E5F8-C89F-4879-BEED-259D1780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7DEB-05C9-42AB-90C8-F93EF2B714B7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6C9C2E-6D0B-43AA-8641-072431BA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A4CC17-D205-4AB9-AA9A-CE821B35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98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99F68-AADF-4F3F-8387-1D3A1077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1165BA-1D0B-4CFD-AF0A-E5991BAFC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21EDD9-453F-428E-A314-026B32083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6E6B23-D3FF-4DB2-BDEC-15C2C0CD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2EEDC2-849F-49C0-9266-9AB137DD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EE325F-FE74-475C-84CE-BFABB92D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11578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CDB62B-9382-4E1B-904E-C0F45297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BA595B-2D37-4685-B56D-A85FD14D2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057488-E9E3-4266-95F4-EC1B8C242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D3FA858-D23F-48EA-8101-48965379E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D1C73C0-9F3A-4844-8C74-76F7F9F15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6EF1C15-DB9E-43E4-9DCC-FFCE9B1A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C411036-9D8E-49E2-8F92-C508408E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A645D9A-37BD-42E7-8A16-5637D928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377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42BEC4-FED9-4BC7-87D1-D36C7593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D09F5F-07F6-4CA8-A7D1-8809505A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3-8F47-4C85-9E2D-F2124775CD82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D9B1DE1-E274-4106-B325-E66F9891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765E34-393C-48DA-A6F2-37284590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29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2915F2-C483-4066-84EB-BEE99C68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F54-596C-4DB5-84AA-EC8CB87B0775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0C7D2B0-CD3B-4182-8E63-89F9A3F0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DC8D9C-E3E0-4953-A33E-9CA6A3F3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4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24022A-6703-42C8-83A5-0DE3A68A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1D64C2-F8C5-424D-9DAF-33C709371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2525C8-CE14-433D-910F-A4680F610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1A3A4F-08F4-49CC-B582-CC2449CF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5858-3302-45AE-930A-6098F3D520ED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C33AC1A-AE07-471F-84D2-28462E99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125A9F-16EB-4165-A61E-CE13E716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47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8A0D51-3650-4F5E-8E41-687407FC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28FDFA3-B782-464B-A18F-BF060DEF2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78D14D-E230-42B5-AF3A-8C268CD1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024A67A-14C8-40A6-AA90-193DE43A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1FBF-0EBA-46C1-A3F4-F4A7BD28051A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9080E8-663A-40BE-94FD-B80E63CE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A732A2-3D86-4C17-ACC3-06C0220F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37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2D4CBE5-98F6-45A0-906F-110595F1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77ACCA-76BC-421E-B67F-21C5A0490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1F9EC3-E2D0-4D57-B95C-6E574AE13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0BB0-15AA-49B1-B115-6F1FBB26711D}" type="datetime1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8A3C3B-21E2-4DE2-89A8-1BEF75B13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2AF59C-312F-42B3-B5F9-B3134EAF1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77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51" y="2299855"/>
            <a:ext cx="10479036" cy="1457221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Emotion-Cause Pair Extraction:</a:t>
            </a:r>
            <a:br>
              <a:rPr lang="en-US" altLang="zh-TW" sz="40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altLang="zh-TW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A New Task to Emotion Analysis in Texts</a:t>
            </a:r>
            <a:endParaRPr lang="zh-TW" altLang="en-US" sz="40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47953" y="4558151"/>
            <a:ext cx="2553392" cy="1316180"/>
          </a:xfrm>
        </p:spPr>
        <p:txBody>
          <a:bodyPr lIns="90000"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ADVISOR:JIA-LING KOH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SOURCE: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ACL</a:t>
            </a:r>
            <a:r>
              <a:rPr lang="zh-TW" altLang="en-US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20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19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SPEAKER:LI-WEI </a:t>
            </a:r>
            <a:r>
              <a:rPr lang="en-US" altLang="zh-TW" sz="2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LiU</a:t>
            </a:r>
            <a:endParaRPr lang="en-US" altLang="zh-TW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DATA:2020/08/26</a:t>
            </a:r>
            <a:endParaRPr lang="zh-TW" altLang="en-US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b="1" smtClean="0"/>
              <a:t>1</a:t>
            </a:fld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504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</a:rPr>
              <a:t>Independent Multi-task Learning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10</a:t>
            </a:fld>
            <a:endParaRPr lang="zh-TW" altLang="en-US" sz="2400" dirty="0"/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352A0DCE-CF86-4720-A5E7-619A16F28DE7}"/>
              </a:ext>
            </a:extLst>
          </p:cNvPr>
          <p:cNvSpPr txBox="1">
            <a:spLocks/>
          </p:cNvSpPr>
          <p:nvPr/>
        </p:nvSpPr>
        <p:spPr>
          <a:xfrm>
            <a:off x="749576" y="1670767"/>
            <a:ext cx="7490657" cy="1549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/>
              <a:t>Hierarchical Bi-LSTM network </a:t>
            </a:r>
            <a:r>
              <a:rPr lang="en-US" altLang="zh-TW" dirty="0"/>
              <a:t>(two-layer):</a:t>
            </a:r>
          </a:p>
          <a:p>
            <a:pPr marL="0" indent="0">
              <a:buNone/>
            </a:pPr>
            <a:r>
              <a:rPr lang="en-US" altLang="zh-TW" dirty="0"/>
              <a:t> to capture </a:t>
            </a:r>
            <a:r>
              <a:rPr lang="en-US" altLang="zh-TW" b="1" dirty="0">
                <a:solidFill>
                  <a:srgbClr val="FF66FF"/>
                </a:solidFill>
              </a:rPr>
              <a:t>“word-clause-document” </a:t>
            </a:r>
            <a:r>
              <a:rPr lang="en-US" altLang="zh-TW" dirty="0"/>
              <a:t>structure</a:t>
            </a:r>
          </a:p>
        </p:txBody>
      </p:sp>
      <p:sp>
        <p:nvSpPr>
          <p:cNvPr id="8" name="內容版面配置區 6">
            <a:extLst>
              <a:ext uri="{FF2B5EF4-FFF2-40B4-BE49-F238E27FC236}">
                <a16:creationId xmlns:a16="http://schemas.microsoft.com/office/drawing/2014/main" id="{9ACBBD64-6A7B-4D2D-9D21-EBBF7023A7AC}"/>
              </a:ext>
            </a:extLst>
          </p:cNvPr>
          <p:cNvSpPr txBox="1">
            <a:spLocks/>
          </p:cNvSpPr>
          <p:nvPr/>
        </p:nvSpPr>
        <p:spPr>
          <a:xfrm>
            <a:off x="838200" y="3081007"/>
            <a:ext cx="7327605" cy="95936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The lower layer : word-level Bi-LSTM modules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dirty="0"/>
              <a:t>Each c</a:t>
            </a:r>
            <a:r>
              <a:rPr lang="en-US" altLang="zh-TW" baseline="-25000" dirty="0"/>
              <a:t>i</a:t>
            </a:r>
            <a:r>
              <a:rPr lang="en-US" altLang="zh-TW" dirty="0"/>
              <a:t> get </a:t>
            </a:r>
            <a:r>
              <a:rPr lang="en-US" altLang="zh-TW" b="1" dirty="0">
                <a:solidFill>
                  <a:srgbClr val="00B050"/>
                </a:solidFill>
              </a:rPr>
              <a:t>a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clause representation </a:t>
            </a:r>
            <a:r>
              <a:rPr lang="en-US" altLang="zh-TW" b="1" dirty="0" err="1">
                <a:solidFill>
                  <a:srgbClr val="00B050"/>
                </a:solidFill>
              </a:rPr>
              <a:t>s</a:t>
            </a:r>
            <a:r>
              <a:rPr lang="en-US" altLang="zh-TW" b="1" baseline="-25000" dirty="0" err="1">
                <a:solidFill>
                  <a:srgbClr val="00B050"/>
                </a:solidFill>
              </a:rPr>
              <a:t>i</a:t>
            </a:r>
            <a:endParaRPr lang="en-US" altLang="zh-TW" b="1" baseline="-25000" dirty="0">
              <a:solidFill>
                <a:srgbClr val="00B050"/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1EF6991-94AB-4F5D-98AF-1F1F91499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087" y="0"/>
            <a:ext cx="3687377" cy="3859619"/>
          </a:xfrm>
          <a:prstGeom prst="rect">
            <a:avLst/>
          </a:prstGeom>
          <a:ln w="19050">
            <a:noFill/>
          </a:ln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3C8E18AF-D043-40D4-B660-986CAB88FFE0}"/>
              </a:ext>
            </a:extLst>
          </p:cNvPr>
          <p:cNvSpPr/>
          <p:nvPr/>
        </p:nvSpPr>
        <p:spPr>
          <a:xfrm>
            <a:off x="9399181" y="1670767"/>
            <a:ext cx="1658679" cy="18379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內容版面配置區 6">
            <a:extLst>
              <a:ext uri="{FF2B5EF4-FFF2-40B4-BE49-F238E27FC236}">
                <a16:creationId xmlns:a16="http://schemas.microsoft.com/office/drawing/2014/main" id="{DE8436A1-33CF-4B8A-A227-34C1A8CF5B79}"/>
              </a:ext>
            </a:extLst>
          </p:cNvPr>
          <p:cNvSpPr txBox="1">
            <a:spLocks/>
          </p:cNvSpPr>
          <p:nvPr/>
        </p:nvSpPr>
        <p:spPr>
          <a:xfrm>
            <a:off x="838200" y="4908874"/>
            <a:ext cx="7327605" cy="114105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The upper layer : clause-level Bi-LSTM modules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dirty="0"/>
              <a:t>Each </a:t>
            </a:r>
            <a:r>
              <a:rPr lang="en-US" altLang="zh-TW" dirty="0" err="1"/>
              <a:t>s</a:t>
            </a:r>
            <a:r>
              <a:rPr lang="en-US" altLang="zh-TW" baseline="-25000" dirty="0" err="1"/>
              <a:t>i</a:t>
            </a:r>
            <a:r>
              <a:rPr lang="en-US" altLang="zh-TW" dirty="0"/>
              <a:t> get </a:t>
            </a:r>
            <a:r>
              <a:rPr lang="en-US" altLang="zh-TW" b="1" dirty="0">
                <a:solidFill>
                  <a:srgbClr val="0070C0"/>
                </a:solidFill>
              </a:rPr>
              <a:t>a hidden states</a:t>
            </a:r>
            <a:r>
              <a:rPr lang="zh-TW" altLang="en-US" b="1" dirty="0">
                <a:solidFill>
                  <a:srgbClr val="0070C0"/>
                </a:solidFill>
              </a:rPr>
              <a:t> </a:t>
            </a:r>
            <a:r>
              <a:rPr lang="en-US" altLang="zh-TW" b="1" dirty="0" err="1">
                <a:solidFill>
                  <a:srgbClr val="0070C0"/>
                </a:solidFill>
              </a:rPr>
              <a:t>r</a:t>
            </a:r>
            <a:r>
              <a:rPr lang="en-US" altLang="zh-TW" b="1" baseline="-25000" dirty="0" err="1">
                <a:solidFill>
                  <a:srgbClr val="0070C0"/>
                </a:solidFill>
              </a:rPr>
              <a:t>i</a:t>
            </a:r>
            <a:endParaRPr lang="en-US" altLang="zh-TW" b="1" baseline="-25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2937731-72CF-4948-BC7D-C84BE4B5BC81}"/>
              </a:ext>
            </a:extLst>
          </p:cNvPr>
          <p:cNvSpPr/>
          <p:nvPr/>
        </p:nvSpPr>
        <p:spPr>
          <a:xfrm>
            <a:off x="8458201" y="683990"/>
            <a:ext cx="1749055" cy="132556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6DD2C5C-2DB8-46CE-9666-51254995E127}"/>
              </a:ext>
            </a:extLst>
          </p:cNvPr>
          <p:cNvSpPr/>
          <p:nvPr/>
        </p:nvSpPr>
        <p:spPr>
          <a:xfrm>
            <a:off x="10297632" y="683990"/>
            <a:ext cx="1749055" cy="132556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2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3" grpId="1" animBg="1"/>
      <p:bldP spid="13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</a:rPr>
              <a:t>Independent Multi-task Learning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11</a:t>
            </a:fld>
            <a:endParaRPr lang="zh-TW" altLang="en-US" sz="2400" dirty="0"/>
          </a:p>
        </p:txBody>
      </p:sp>
      <p:sp>
        <p:nvSpPr>
          <p:cNvPr id="8" name="內容版面配置區 6">
            <a:extLst>
              <a:ext uri="{FF2B5EF4-FFF2-40B4-BE49-F238E27FC236}">
                <a16:creationId xmlns:a16="http://schemas.microsoft.com/office/drawing/2014/main" id="{9ACBBD64-6A7B-4D2D-9D21-EBBF7023A7AC}"/>
              </a:ext>
            </a:extLst>
          </p:cNvPr>
          <p:cNvSpPr txBox="1">
            <a:spLocks/>
          </p:cNvSpPr>
          <p:nvPr/>
        </p:nvSpPr>
        <p:spPr>
          <a:xfrm>
            <a:off x="838200" y="1949126"/>
            <a:ext cx="7327605" cy="191049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Prediction : </a:t>
            </a:r>
            <a:r>
              <a:rPr lang="en-US" altLang="zh-TW" dirty="0" err="1"/>
              <a:t>Softmax</a:t>
            </a:r>
            <a:r>
              <a:rPr lang="en-US" altLang="zh-TW" dirty="0"/>
              <a:t> layer</a:t>
            </a:r>
          </a:p>
          <a:p>
            <a:pPr lvl="1">
              <a:buFont typeface="Wingdings" panose="05000000000000000000" pitchFamily="2" charset="2"/>
              <a:buChar char="u"/>
            </a:pPr>
            <a:endParaRPr lang="en-US" altLang="zh-TW" b="1" baseline="-25000" dirty="0">
              <a:solidFill>
                <a:srgbClr val="00B050"/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1EF6991-94AB-4F5D-98AF-1F1F91499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087" y="0"/>
            <a:ext cx="3687377" cy="3859619"/>
          </a:xfrm>
          <a:prstGeom prst="rect">
            <a:avLst/>
          </a:prstGeom>
          <a:ln w="19050">
            <a:noFill/>
          </a:ln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32937731-72CF-4948-BC7D-C84BE4B5BC81}"/>
              </a:ext>
            </a:extLst>
          </p:cNvPr>
          <p:cNvSpPr/>
          <p:nvPr/>
        </p:nvSpPr>
        <p:spPr>
          <a:xfrm>
            <a:off x="8458201" y="91832"/>
            <a:ext cx="1749055" cy="8438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6DD2C5C-2DB8-46CE-9666-51254995E127}"/>
              </a:ext>
            </a:extLst>
          </p:cNvPr>
          <p:cNvSpPr/>
          <p:nvPr/>
        </p:nvSpPr>
        <p:spPr>
          <a:xfrm>
            <a:off x="10297632" y="91832"/>
            <a:ext cx="1749055" cy="8438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D386E11-8359-477E-9F96-C431DF5E8E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848" y="2468493"/>
            <a:ext cx="3929297" cy="1167841"/>
          </a:xfrm>
          <a:prstGeom prst="rect">
            <a:avLst/>
          </a:prstGeom>
        </p:spPr>
      </p:pic>
      <p:sp>
        <p:nvSpPr>
          <p:cNvPr id="12" name="內容版面配置區 6">
            <a:extLst>
              <a:ext uri="{FF2B5EF4-FFF2-40B4-BE49-F238E27FC236}">
                <a16:creationId xmlns:a16="http://schemas.microsoft.com/office/drawing/2014/main" id="{69E9E7DD-E82B-4B1B-9A4D-863D86F3BAE1}"/>
              </a:ext>
            </a:extLst>
          </p:cNvPr>
          <p:cNvSpPr txBox="1">
            <a:spLocks/>
          </p:cNvSpPr>
          <p:nvPr/>
        </p:nvSpPr>
        <p:spPr>
          <a:xfrm>
            <a:off x="838200" y="4297009"/>
            <a:ext cx="7490657" cy="2059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b="1" dirty="0"/>
              <a:t>Loss </a:t>
            </a:r>
            <a:r>
              <a:rPr lang="en-US" altLang="zh-TW" b="1" dirty="0" err="1"/>
              <a:t>fuction</a:t>
            </a:r>
            <a:r>
              <a:rPr lang="en-US" altLang="zh-TW" b="1" dirty="0"/>
              <a:t> :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zh-TW" b="1" dirty="0"/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dirty="0"/>
              <a:t>L</a:t>
            </a:r>
            <a:r>
              <a:rPr lang="en-US" altLang="zh-TW" baseline="30000" dirty="0"/>
              <a:t>e</a:t>
            </a:r>
            <a:r>
              <a:rPr lang="en-US" altLang="zh-TW" dirty="0"/>
              <a:t> and </a:t>
            </a:r>
            <a:r>
              <a:rPr lang="en-US" altLang="zh-TW" dirty="0" err="1"/>
              <a:t>L</a:t>
            </a:r>
            <a:r>
              <a:rPr lang="en-US" altLang="zh-TW" baseline="30000" dirty="0" err="1"/>
              <a:t>c</a:t>
            </a:r>
            <a:r>
              <a:rPr lang="en-US" altLang="zh-TW" dirty="0"/>
              <a:t> are the </a:t>
            </a:r>
            <a:r>
              <a:rPr lang="en-US" altLang="zh-TW" b="1" dirty="0">
                <a:solidFill>
                  <a:srgbClr val="FFC000"/>
                </a:solidFill>
              </a:rPr>
              <a:t>cross-entropy</a:t>
            </a:r>
            <a:r>
              <a:rPr lang="en-US" altLang="zh-TW" dirty="0"/>
              <a:t> error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CC510E0-BF81-4DBD-9093-711FF78168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848" y="4764774"/>
            <a:ext cx="2771429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8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273B33E5-D4EC-4F5C-A4DB-0CC8A4F7A5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862"/>
          <a:stretch/>
        </p:blipFill>
        <p:spPr>
          <a:xfrm>
            <a:off x="8984512" y="19307"/>
            <a:ext cx="3207488" cy="4349350"/>
          </a:xfrm>
          <a:prstGeom prst="rect">
            <a:avLst/>
          </a:prstGeom>
        </p:spPr>
      </p:pic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sz="2400" b="1" dirty="0">
                <a:solidFill>
                  <a:srgbClr val="00B050"/>
                </a:solidFill>
              </a:rPr>
              <a:t>Interactive Multi-task Learning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12</a:t>
            </a:fld>
            <a:endParaRPr lang="zh-TW" altLang="en-US" sz="24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C8E18AF-D043-40D4-B660-986CAB88FFE0}"/>
              </a:ext>
            </a:extLst>
          </p:cNvPr>
          <p:cNvSpPr/>
          <p:nvPr/>
        </p:nvSpPr>
        <p:spPr>
          <a:xfrm>
            <a:off x="9280440" y="2110684"/>
            <a:ext cx="1658679" cy="18379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6DD2C5C-2DB8-46CE-9666-51254995E127}"/>
              </a:ext>
            </a:extLst>
          </p:cNvPr>
          <p:cNvSpPr/>
          <p:nvPr/>
        </p:nvSpPr>
        <p:spPr>
          <a:xfrm>
            <a:off x="9107672" y="1690688"/>
            <a:ext cx="1928923" cy="59763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076EA672-AFD0-415B-94BD-DB535F373E47}"/>
              </a:ext>
            </a:extLst>
          </p:cNvPr>
          <p:cNvSpPr txBox="1">
            <a:spLocks/>
          </p:cNvSpPr>
          <p:nvPr/>
        </p:nvSpPr>
        <p:spPr>
          <a:xfrm>
            <a:off x="838200" y="3687711"/>
            <a:ext cx="7327605" cy="114105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The upper layer : clause-level Bi-LSTM modules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dirty="0"/>
              <a:t>Each </a:t>
            </a:r>
            <a:r>
              <a:rPr lang="en-US" altLang="zh-TW" dirty="0" err="1"/>
              <a:t>s</a:t>
            </a:r>
            <a:r>
              <a:rPr lang="en-US" altLang="zh-TW" baseline="-25000" dirty="0" err="1"/>
              <a:t>i</a:t>
            </a:r>
            <a:r>
              <a:rPr lang="en-US" altLang="zh-TW" dirty="0"/>
              <a:t> get </a:t>
            </a:r>
            <a:r>
              <a:rPr lang="en-US" altLang="zh-TW" b="1" dirty="0">
                <a:solidFill>
                  <a:srgbClr val="0070C0"/>
                </a:solidFill>
              </a:rPr>
              <a:t>a hidden states</a:t>
            </a:r>
            <a:r>
              <a:rPr lang="zh-TW" altLang="en-US" b="1" dirty="0">
                <a:solidFill>
                  <a:srgbClr val="0070C0"/>
                </a:solidFill>
              </a:rPr>
              <a:t> </a:t>
            </a:r>
            <a:r>
              <a:rPr lang="en-US" altLang="zh-TW" b="1" dirty="0" err="1">
                <a:solidFill>
                  <a:srgbClr val="0070C0"/>
                </a:solidFill>
              </a:rPr>
              <a:t>r</a:t>
            </a:r>
            <a:r>
              <a:rPr lang="en-US" altLang="zh-TW" b="1" baseline="-25000" dirty="0" err="1">
                <a:solidFill>
                  <a:srgbClr val="0070C0"/>
                </a:solidFill>
              </a:rPr>
              <a:t>i</a:t>
            </a:r>
            <a:endParaRPr lang="en-US" altLang="zh-TW" b="1" baseline="-25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zh-TW" dirty="0">
              <a:solidFill>
                <a:srgbClr val="0070C0"/>
              </a:solidFill>
            </a:endParaRPr>
          </a:p>
        </p:txBody>
      </p:sp>
      <p:sp>
        <p:nvSpPr>
          <p:cNvPr id="16" name="內容版面配置區 6">
            <a:extLst>
              <a:ext uri="{FF2B5EF4-FFF2-40B4-BE49-F238E27FC236}">
                <a16:creationId xmlns:a16="http://schemas.microsoft.com/office/drawing/2014/main" id="{6B4B1D16-97F1-4175-935C-6768707D4E0E}"/>
              </a:ext>
            </a:extLst>
          </p:cNvPr>
          <p:cNvSpPr txBox="1">
            <a:spLocks/>
          </p:cNvSpPr>
          <p:nvPr/>
        </p:nvSpPr>
        <p:spPr>
          <a:xfrm>
            <a:off x="838200" y="2479912"/>
            <a:ext cx="7327605" cy="95936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The lower layer : word-level Bi-LSTM modules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zh-TW" dirty="0"/>
              <a:t>Each c</a:t>
            </a:r>
            <a:r>
              <a:rPr lang="en-US" altLang="zh-TW" baseline="-25000" dirty="0"/>
              <a:t>i</a:t>
            </a:r>
            <a:r>
              <a:rPr lang="en-US" altLang="zh-TW" dirty="0"/>
              <a:t> get </a:t>
            </a:r>
            <a:r>
              <a:rPr lang="en-US" altLang="zh-TW" b="1" dirty="0">
                <a:solidFill>
                  <a:srgbClr val="00B050"/>
                </a:solidFill>
              </a:rPr>
              <a:t>a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clause representation </a:t>
            </a:r>
            <a:r>
              <a:rPr lang="en-US" altLang="zh-TW" b="1" dirty="0" err="1">
                <a:solidFill>
                  <a:srgbClr val="00B050"/>
                </a:solidFill>
              </a:rPr>
              <a:t>s</a:t>
            </a:r>
            <a:r>
              <a:rPr lang="en-US" altLang="zh-TW" b="1" baseline="-25000" dirty="0" err="1">
                <a:solidFill>
                  <a:srgbClr val="00B050"/>
                </a:solidFill>
              </a:rPr>
              <a:t>i</a:t>
            </a:r>
            <a:endParaRPr lang="en-US" altLang="zh-TW" b="1" baseline="-25000" dirty="0">
              <a:solidFill>
                <a:srgbClr val="00B050"/>
              </a:solidFill>
            </a:endParaRPr>
          </a:p>
        </p:txBody>
      </p:sp>
      <p:sp>
        <p:nvSpPr>
          <p:cNvPr id="19" name="內容版面配置區 6">
            <a:extLst>
              <a:ext uri="{FF2B5EF4-FFF2-40B4-BE49-F238E27FC236}">
                <a16:creationId xmlns:a16="http://schemas.microsoft.com/office/drawing/2014/main" id="{0AC6A64F-CE18-4EC8-8F11-EECD92180389}"/>
              </a:ext>
            </a:extLst>
          </p:cNvPr>
          <p:cNvSpPr txBox="1">
            <a:spLocks/>
          </p:cNvSpPr>
          <p:nvPr/>
        </p:nvSpPr>
        <p:spPr>
          <a:xfrm>
            <a:off x="749576" y="1670768"/>
            <a:ext cx="7490657" cy="700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200" dirty="0"/>
              <a:t>Take </a:t>
            </a:r>
            <a:r>
              <a:rPr lang="en-US" altLang="zh-TW" sz="3200" b="1" dirty="0"/>
              <a:t>Inter-EC</a:t>
            </a:r>
            <a:r>
              <a:rPr lang="en-US" altLang="zh-TW" sz="3200" dirty="0"/>
              <a:t> as an example</a:t>
            </a:r>
          </a:p>
        </p:txBody>
      </p:sp>
      <p:sp>
        <p:nvSpPr>
          <p:cNvPr id="20" name="內容版面配置區 6">
            <a:extLst>
              <a:ext uri="{FF2B5EF4-FFF2-40B4-BE49-F238E27FC236}">
                <a16:creationId xmlns:a16="http://schemas.microsoft.com/office/drawing/2014/main" id="{ACE9E6E6-A4F9-4F79-B030-3E119F1EB5A0}"/>
              </a:ext>
            </a:extLst>
          </p:cNvPr>
          <p:cNvSpPr txBox="1">
            <a:spLocks/>
          </p:cNvSpPr>
          <p:nvPr/>
        </p:nvSpPr>
        <p:spPr>
          <a:xfrm>
            <a:off x="838200" y="5077196"/>
            <a:ext cx="7327605" cy="53889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Prediction : </a:t>
            </a:r>
            <a:r>
              <a:rPr lang="en-US" altLang="zh-TW" dirty="0" err="1"/>
              <a:t>Softmax</a:t>
            </a:r>
            <a:r>
              <a:rPr lang="en-US" altLang="zh-TW" dirty="0"/>
              <a:t> layer</a:t>
            </a:r>
          </a:p>
          <a:p>
            <a:pPr lvl="1">
              <a:buFont typeface="Wingdings" panose="05000000000000000000" pitchFamily="2" charset="2"/>
              <a:buChar char="u"/>
            </a:pPr>
            <a:endParaRPr lang="en-US" altLang="zh-TW" b="1" baseline="-25000" dirty="0">
              <a:solidFill>
                <a:srgbClr val="00B050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D704729-7C00-49DD-AFF9-EF8CFC2F502E}"/>
              </a:ext>
            </a:extLst>
          </p:cNvPr>
          <p:cNvSpPr/>
          <p:nvPr/>
        </p:nvSpPr>
        <p:spPr>
          <a:xfrm>
            <a:off x="9080206" y="1158948"/>
            <a:ext cx="1977655" cy="7549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83DDEC8-E3FA-496A-AF9E-A5745740F654}"/>
              </a:ext>
            </a:extLst>
          </p:cNvPr>
          <p:cNvSpPr txBox="1"/>
          <p:nvPr/>
        </p:nvSpPr>
        <p:spPr>
          <a:xfrm>
            <a:off x="3384698" y="5831026"/>
            <a:ext cx="5422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rgbClr val="FF66FF"/>
                </a:solidFill>
              </a:rPr>
              <a:t>For emotion extraction!</a:t>
            </a:r>
            <a:endParaRPr lang="zh-TW" altLang="en-US" sz="4000" b="1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7" grpId="0" animBg="1"/>
      <p:bldP spid="17" grpId="1" animBg="1"/>
      <p:bldP spid="15" grpId="0" animBg="1"/>
      <p:bldP spid="16" grpId="0" animBg="1"/>
      <p:bldP spid="20" grpId="0" animBg="1"/>
      <p:bldP spid="21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273B33E5-D4EC-4F5C-A4DB-0CC8A4F7A5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862"/>
          <a:stretch/>
        </p:blipFill>
        <p:spPr>
          <a:xfrm>
            <a:off x="8984512" y="19307"/>
            <a:ext cx="3207488" cy="4349350"/>
          </a:xfrm>
          <a:prstGeom prst="rect">
            <a:avLst/>
          </a:prstGeom>
        </p:spPr>
      </p:pic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sz="2400" b="1" dirty="0">
                <a:solidFill>
                  <a:srgbClr val="00B050"/>
                </a:solidFill>
              </a:rPr>
              <a:t>Interactive Multi-task Learning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13</a:t>
            </a:fld>
            <a:endParaRPr lang="zh-TW" altLang="en-US" sz="2400" dirty="0"/>
          </a:p>
        </p:txBody>
      </p:sp>
      <p:sp>
        <p:nvSpPr>
          <p:cNvPr id="20" name="內容版面配置區 6">
            <a:extLst>
              <a:ext uri="{FF2B5EF4-FFF2-40B4-BE49-F238E27FC236}">
                <a16:creationId xmlns:a16="http://schemas.microsoft.com/office/drawing/2014/main" id="{ACE9E6E6-A4F9-4F79-B030-3E119F1EB5A0}"/>
              </a:ext>
            </a:extLst>
          </p:cNvPr>
          <p:cNvSpPr txBox="1">
            <a:spLocks/>
          </p:cNvSpPr>
          <p:nvPr/>
        </p:nvSpPr>
        <p:spPr>
          <a:xfrm>
            <a:off x="838200" y="2036506"/>
            <a:ext cx="7327605" cy="538893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 err="1"/>
              <a:t>Concated</a:t>
            </a:r>
            <a:r>
              <a:rPr lang="en-US" altLang="zh-TW" dirty="0"/>
              <a:t> and </a:t>
            </a:r>
            <a:r>
              <a:rPr lang="en-US" altLang="zh-TW" dirty="0" err="1"/>
              <a:t>Bi-LSTM+Softmax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u"/>
            </a:pPr>
            <a:endParaRPr lang="en-US" altLang="zh-TW" b="1" baseline="-25000" dirty="0">
              <a:solidFill>
                <a:srgbClr val="00B050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A822E3B-3A86-4EC4-9E8D-44C2CC4CD1D9}"/>
              </a:ext>
            </a:extLst>
          </p:cNvPr>
          <p:cNvSpPr/>
          <p:nvPr/>
        </p:nvSpPr>
        <p:spPr>
          <a:xfrm>
            <a:off x="9982200" y="19307"/>
            <a:ext cx="2190307" cy="167138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內容版面配置區 6">
            <a:extLst>
              <a:ext uri="{FF2B5EF4-FFF2-40B4-BE49-F238E27FC236}">
                <a16:creationId xmlns:a16="http://schemas.microsoft.com/office/drawing/2014/main" id="{47E7C930-49C2-4E4F-A703-5FE2D5251EDB}"/>
              </a:ext>
            </a:extLst>
          </p:cNvPr>
          <p:cNvSpPr txBox="1">
            <a:spLocks/>
          </p:cNvSpPr>
          <p:nvPr/>
        </p:nvSpPr>
        <p:spPr>
          <a:xfrm>
            <a:off x="838200" y="3648424"/>
            <a:ext cx="7490657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b="1" dirty="0"/>
              <a:t>Loss </a:t>
            </a:r>
            <a:r>
              <a:rPr lang="en-US" altLang="zh-TW" b="1" dirty="0" err="1"/>
              <a:t>fuction</a:t>
            </a:r>
            <a:r>
              <a:rPr lang="en-US" altLang="zh-TW" b="1" dirty="0"/>
              <a:t> :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zh-TW" b="1" dirty="0"/>
          </a:p>
        </p:txBody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CBCBAAAF-5009-4075-AB6C-73500ADF3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848" y="4116188"/>
            <a:ext cx="2771429" cy="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0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sz="2400" b="1" dirty="0">
                <a:solidFill>
                  <a:srgbClr val="00B050"/>
                </a:solidFill>
              </a:rPr>
              <a:t>Emotion-Cause Pairing and Filtering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14</a:t>
            </a:fld>
            <a:endParaRPr lang="zh-TW" altLang="en-US" sz="2400" dirty="0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D5D7F963-4F02-4A62-BD33-07517D13CA3D}"/>
              </a:ext>
            </a:extLst>
          </p:cNvPr>
          <p:cNvSpPr txBox="1">
            <a:spLocks/>
          </p:cNvSpPr>
          <p:nvPr/>
        </p:nvSpPr>
        <p:spPr>
          <a:xfrm>
            <a:off x="838199" y="3749898"/>
            <a:ext cx="9953848" cy="836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3200" b="1" dirty="0"/>
              <a:t>Step 2 : Emotion-Cause </a:t>
            </a:r>
            <a:r>
              <a:rPr lang="en-US" altLang="zh-TW" sz="3200" b="1" dirty="0">
                <a:solidFill>
                  <a:schemeClr val="accent4"/>
                </a:solidFill>
              </a:rPr>
              <a:t>Pairing</a:t>
            </a:r>
            <a:r>
              <a:rPr lang="en-US" altLang="zh-TW" sz="3200" b="1" dirty="0"/>
              <a:t> and </a:t>
            </a:r>
            <a:r>
              <a:rPr lang="en-US" altLang="zh-TW" sz="3200" b="1" dirty="0">
                <a:solidFill>
                  <a:srgbClr val="FF0000"/>
                </a:solidFill>
              </a:rPr>
              <a:t>Filtering</a:t>
            </a:r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44F67F96-A643-48A2-B45B-36486376D03C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9167038" cy="1626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buFont typeface="Wingdings" panose="05000000000000000000" pitchFamily="2" charset="2"/>
              <a:buChar char="u"/>
            </a:pPr>
            <a:r>
              <a:rPr lang="en-US" altLang="zh-TW" sz="3200" b="1" dirty="0"/>
              <a:t>In Step 1,we extraction emotion and cause sets</a:t>
            </a:r>
          </a:p>
          <a:p>
            <a:pPr marL="457200" lvl="1" indent="0">
              <a:buNone/>
            </a:pPr>
            <a:r>
              <a:rPr lang="en-US" altLang="zh-TW" dirty="0"/>
              <a:t>a set of emotion clauses </a:t>
            </a:r>
            <a:r>
              <a:rPr lang="en-US" altLang="zh-TW" b="1" dirty="0">
                <a:solidFill>
                  <a:srgbClr val="00B0F0"/>
                </a:solidFill>
              </a:rPr>
              <a:t>E = {</a:t>
            </a:r>
            <a:r>
              <a:rPr lang="en-US" altLang="zh-TW" b="1" dirty="0" err="1">
                <a:solidFill>
                  <a:srgbClr val="00B0F0"/>
                </a:solidFill>
              </a:rPr>
              <a:t>c</a:t>
            </a:r>
            <a:r>
              <a:rPr lang="en-US" altLang="zh-TW" b="1" baseline="30000" dirty="0" err="1">
                <a:solidFill>
                  <a:srgbClr val="00B0F0"/>
                </a:solidFill>
              </a:rPr>
              <a:t>e</a:t>
            </a:r>
            <a:r>
              <a:rPr lang="en-US" altLang="zh-TW" sz="1200" b="1" dirty="0">
                <a:solidFill>
                  <a:srgbClr val="00B0F0"/>
                </a:solidFill>
              </a:rPr>
              <a:t> </a:t>
            </a:r>
            <a:r>
              <a:rPr lang="en-US" altLang="zh-TW" b="1" baseline="-25000" dirty="0">
                <a:solidFill>
                  <a:srgbClr val="00B0F0"/>
                </a:solidFill>
              </a:rPr>
              <a:t>1</a:t>
            </a:r>
            <a:r>
              <a:rPr lang="en-US" altLang="zh-TW" b="1" dirty="0">
                <a:solidFill>
                  <a:srgbClr val="00B0F0"/>
                </a:solidFill>
              </a:rPr>
              <a:t>, … , </a:t>
            </a:r>
            <a:r>
              <a:rPr lang="en-US" altLang="zh-TW" b="1" dirty="0" err="1">
                <a:solidFill>
                  <a:srgbClr val="00B0F0"/>
                </a:solidFill>
              </a:rPr>
              <a:t>c</a:t>
            </a:r>
            <a:r>
              <a:rPr lang="en-US" altLang="zh-TW" b="1" baseline="30000" dirty="0" err="1">
                <a:solidFill>
                  <a:srgbClr val="00B0F0"/>
                </a:solidFill>
              </a:rPr>
              <a:t>e</a:t>
            </a:r>
            <a:r>
              <a:rPr lang="en-US" altLang="zh-TW" sz="2000" b="1" dirty="0">
                <a:solidFill>
                  <a:srgbClr val="00B0F0"/>
                </a:solidFill>
              </a:rPr>
              <a:t> </a:t>
            </a:r>
            <a:r>
              <a:rPr lang="en-US" altLang="zh-TW" b="1" baseline="-25000" dirty="0">
                <a:solidFill>
                  <a:srgbClr val="00B0F0"/>
                </a:solidFill>
              </a:rPr>
              <a:t>m</a:t>
            </a:r>
            <a:r>
              <a:rPr lang="en-US" altLang="zh-TW" b="1" dirty="0">
                <a:solidFill>
                  <a:srgbClr val="00B0F0"/>
                </a:solidFill>
              </a:rPr>
              <a:t>} </a:t>
            </a:r>
          </a:p>
          <a:p>
            <a:pPr marL="457200" lvl="1" indent="0">
              <a:buNone/>
            </a:pPr>
            <a:r>
              <a:rPr lang="en-US" altLang="zh-TW" dirty="0"/>
              <a:t>a set of cause clauses </a:t>
            </a:r>
            <a:r>
              <a:rPr lang="en-US" altLang="zh-TW" b="1" dirty="0">
                <a:solidFill>
                  <a:srgbClr val="92D050"/>
                </a:solidFill>
              </a:rPr>
              <a:t>C = {c</a:t>
            </a:r>
            <a:r>
              <a:rPr lang="en-US" altLang="zh-TW" b="1" baseline="30000" dirty="0">
                <a:solidFill>
                  <a:srgbClr val="92D050"/>
                </a:solidFill>
              </a:rPr>
              <a:t>c</a:t>
            </a:r>
            <a:r>
              <a:rPr lang="en-US" altLang="zh-TW" sz="1600" b="1" dirty="0">
                <a:solidFill>
                  <a:srgbClr val="92D050"/>
                </a:solidFill>
              </a:rPr>
              <a:t> </a:t>
            </a:r>
            <a:r>
              <a:rPr lang="en-US" altLang="zh-TW" b="1" baseline="-25000" dirty="0">
                <a:solidFill>
                  <a:srgbClr val="92D050"/>
                </a:solidFill>
              </a:rPr>
              <a:t>1</a:t>
            </a:r>
            <a:r>
              <a:rPr lang="en-US" altLang="zh-TW" b="1" dirty="0">
                <a:solidFill>
                  <a:srgbClr val="92D050"/>
                </a:solidFill>
              </a:rPr>
              <a:t>, … , c</a:t>
            </a:r>
            <a:r>
              <a:rPr lang="en-US" altLang="zh-TW" b="1" baseline="30000" dirty="0">
                <a:solidFill>
                  <a:srgbClr val="92D050"/>
                </a:solidFill>
              </a:rPr>
              <a:t>c</a:t>
            </a:r>
            <a:r>
              <a:rPr lang="en-US" altLang="zh-TW" sz="2800" b="1" dirty="0">
                <a:solidFill>
                  <a:srgbClr val="92D050"/>
                </a:solidFill>
              </a:rPr>
              <a:t> </a:t>
            </a:r>
            <a:r>
              <a:rPr lang="en-US" altLang="zh-TW" b="1" baseline="-25000" dirty="0">
                <a:solidFill>
                  <a:srgbClr val="92D050"/>
                </a:solidFill>
              </a:rPr>
              <a:t>n</a:t>
            </a:r>
            <a:r>
              <a:rPr lang="en-US" altLang="zh-TW" b="1" dirty="0">
                <a:solidFill>
                  <a:srgbClr val="92D050"/>
                </a:solidFill>
              </a:rPr>
              <a:t>}</a:t>
            </a:r>
            <a:endParaRPr lang="en-US" altLang="zh-TW" sz="3200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170CDCC-94B4-45F8-ADE7-F7C60FEB5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613" y="5075389"/>
            <a:ext cx="4306007" cy="838464"/>
          </a:xfrm>
          <a:prstGeom prst="rect">
            <a:avLst/>
          </a:prstGeom>
        </p:spPr>
      </p:pic>
      <p:sp>
        <p:nvSpPr>
          <p:cNvPr id="16" name="內容版面配置區 6">
            <a:extLst>
              <a:ext uri="{FF2B5EF4-FFF2-40B4-BE49-F238E27FC236}">
                <a16:creationId xmlns:a16="http://schemas.microsoft.com/office/drawing/2014/main" id="{97A54775-8E6C-4548-9D22-74F237513656}"/>
              </a:ext>
            </a:extLst>
          </p:cNvPr>
          <p:cNvSpPr txBox="1">
            <a:spLocks/>
          </p:cNvSpPr>
          <p:nvPr/>
        </p:nvSpPr>
        <p:spPr>
          <a:xfrm>
            <a:off x="838199" y="4542816"/>
            <a:ext cx="9953848" cy="928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n-US" altLang="zh-TW" sz="2800" b="1" dirty="0">
                <a:solidFill>
                  <a:srgbClr val="FFC000"/>
                </a:solidFill>
              </a:rPr>
              <a:t>Pairing</a:t>
            </a:r>
            <a:r>
              <a:rPr lang="en-US" altLang="zh-TW" sz="2800" b="1" dirty="0"/>
              <a:t> : </a:t>
            </a:r>
            <a:r>
              <a:rPr lang="en-US" altLang="zh-TW" sz="2800" dirty="0"/>
              <a:t>Cartesian product to E and C ,get all possible pairs:</a:t>
            </a:r>
            <a:endParaRPr lang="en-US" altLang="zh-TW" sz="6000" b="1" dirty="0"/>
          </a:p>
        </p:txBody>
      </p:sp>
    </p:spTree>
    <p:extLst>
      <p:ext uri="{BB962C8B-B14F-4D97-AF65-F5344CB8AC3E}">
        <p14:creationId xmlns:p14="http://schemas.microsoft.com/office/powerpoint/2010/main" val="71153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sz="2400" b="1" dirty="0">
                <a:solidFill>
                  <a:srgbClr val="00B050"/>
                </a:solidFill>
              </a:rPr>
              <a:t>Emotion-Cause Pairing and Filtering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15</a:t>
            </a:fld>
            <a:endParaRPr lang="zh-TW" altLang="en-US" sz="2400" dirty="0"/>
          </a:p>
        </p:txBody>
      </p:sp>
      <p:sp>
        <p:nvSpPr>
          <p:cNvPr id="8" name="內容版面配置區 6">
            <a:extLst>
              <a:ext uri="{FF2B5EF4-FFF2-40B4-BE49-F238E27FC236}">
                <a16:creationId xmlns:a16="http://schemas.microsoft.com/office/drawing/2014/main" id="{56062BD3-1712-46AD-9B63-4257A1CB1777}"/>
              </a:ext>
            </a:extLst>
          </p:cNvPr>
          <p:cNvSpPr txBox="1">
            <a:spLocks/>
          </p:cNvSpPr>
          <p:nvPr/>
        </p:nvSpPr>
        <p:spPr>
          <a:xfrm>
            <a:off x="838200" y="1842146"/>
            <a:ext cx="4584405" cy="928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n-US" altLang="zh-TW" sz="2800" b="1" dirty="0">
                <a:solidFill>
                  <a:srgbClr val="FF0000"/>
                </a:solidFill>
              </a:rPr>
              <a:t>Filtering</a:t>
            </a:r>
            <a:endParaRPr lang="en-US" altLang="zh-TW" sz="6000" b="1" dirty="0"/>
          </a:p>
        </p:txBody>
      </p:sp>
      <p:sp>
        <p:nvSpPr>
          <p:cNvPr id="9" name="內容版面配置區 6">
            <a:extLst>
              <a:ext uri="{FF2B5EF4-FFF2-40B4-BE49-F238E27FC236}">
                <a16:creationId xmlns:a16="http://schemas.microsoft.com/office/drawing/2014/main" id="{4025045C-A07A-484C-9824-CABEB5DC30D7}"/>
              </a:ext>
            </a:extLst>
          </p:cNvPr>
          <p:cNvSpPr txBox="1">
            <a:spLocks/>
          </p:cNvSpPr>
          <p:nvPr/>
        </p:nvSpPr>
        <p:spPr>
          <a:xfrm>
            <a:off x="838200" y="2347422"/>
            <a:ext cx="9953848" cy="2068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zh-TW" sz="2800" dirty="0"/>
              <a:t>First , represent each pair in P</a:t>
            </a:r>
            <a:r>
              <a:rPr lang="en-US" altLang="zh-TW" sz="2800" baseline="-25000" dirty="0"/>
              <a:t>all </a:t>
            </a:r>
            <a:r>
              <a:rPr lang="en-US" altLang="zh-TW" sz="2800" dirty="0"/>
              <a:t>:</a:t>
            </a:r>
          </a:p>
          <a:p>
            <a:pPr marL="0" lvl="1" indent="0">
              <a:buNone/>
            </a:pPr>
            <a:endParaRPr lang="en-US" altLang="zh-TW" sz="2800" b="1" dirty="0"/>
          </a:p>
          <a:p>
            <a:pPr marL="0" lvl="1" indent="0">
              <a:buNone/>
            </a:pPr>
            <a:endParaRPr lang="en-US" altLang="zh-TW" sz="2800" b="1" dirty="0"/>
          </a:p>
          <a:p>
            <a:pPr marL="0" lvl="1" indent="0">
              <a:buNone/>
            </a:pPr>
            <a:r>
              <a:rPr lang="en-US" altLang="zh-TW" sz="2800" dirty="0"/>
              <a:t>where </a:t>
            </a:r>
            <a:r>
              <a:rPr lang="en-US" altLang="zh-TW" sz="2800" b="1" dirty="0" err="1"/>
              <a:t>v</a:t>
            </a:r>
            <a:r>
              <a:rPr lang="en-US" altLang="zh-TW" sz="2800" b="1" baseline="30000" dirty="0" err="1"/>
              <a:t>d</a:t>
            </a:r>
            <a:r>
              <a:rPr lang="en-US" altLang="zh-TW" sz="2800" dirty="0"/>
              <a:t> </a:t>
            </a:r>
            <a:r>
              <a:rPr lang="en-US" altLang="zh-TW" dirty="0"/>
              <a:t>represents the distances between the two clauses.</a:t>
            </a:r>
            <a:endParaRPr lang="en-US" altLang="zh-TW" sz="60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8889A7F-DE56-4FC1-8C43-42F234ACF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923" y="2863523"/>
            <a:ext cx="3706394" cy="768733"/>
          </a:xfrm>
          <a:prstGeom prst="rect">
            <a:avLst/>
          </a:prstGeom>
        </p:spPr>
      </p:pic>
      <p:sp>
        <p:nvSpPr>
          <p:cNvPr id="10" name="內容版面配置區 6">
            <a:extLst>
              <a:ext uri="{FF2B5EF4-FFF2-40B4-BE49-F238E27FC236}">
                <a16:creationId xmlns:a16="http://schemas.microsoft.com/office/drawing/2014/main" id="{F7B0D4EB-F2A9-41DE-8A87-9A56E3740727}"/>
              </a:ext>
            </a:extLst>
          </p:cNvPr>
          <p:cNvSpPr txBox="1">
            <a:spLocks/>
          </p:cNvSpPr>
          <p:nvPr/>
        </p:nvSpPr>
        <p:spPr>
          <a:xfrm>
            <a:off x="838200" y="4390211"/>
            <a:ext cx="10515600" cy="2307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800" dirty="0"/>
              <a:t>Then , use </a:t>
            </a:r>
            <a:r>
              <a:rPr lang="en-US" altLang="zh-TW" sz="2800" dirty="0">
                <a:solidFill>
                  <a:srgbClr val="FF0000"/>
                </a:solidFill>
              </a:rPr>
              <a:t>Sigmoid function</a:t>
            </a:r>
            <a:r>
              <a:rPr lang="en-US" altLang="zh-TW" sz="2800" dirty="0"/>
              <a:t> to </a:t>
            </a:r>
            <a:r>
              <a:rPr lang="en-US" altLang="zh-TW" sz="2800" dirty="0">
                <a:solidFill>
                  <a:srgbClr val="FF0000"/>
                </a:solidFill>
              </a:rPr>
              <a:t>filter</a:t>
            </a:r>
            <a:r>
              <a:rPr lang="en-US" altLang="zh-TW" sz="2800" dirty="0"/>
              <a:t> all</a:t>
            </a:r>
            <a:r>
              <a:rPr lang="en-US" altLang="zh-TW" dirty="0"/>
              <a:t> candidate pair (</a:t>
            </a:r>
            <a:r>
              <a:rPr lang="en-US" altLang="zh-TW" dirty="0" err="1"/>
              <a:t>c</a:t>
            </a:r>
            <a:r>
              <a:rPr lang="en-US" altLang="zh-TW" baseline="30000" dirty="0" err="1"/>
              <a:t>e</a:t>
            </a:r>
            <a:r>
              <a:rPr lang="en-US" altLang="zh-TW" baseline="-25000" dirty="0" err="1"/>
              <a:t>i</a:t>
            </a:r>
            <a:r>
              <a:rPr lang="en-US" altLang="zh-TW" baseline="-25000" dirty="0"/>
              <a:t> </a:t>
            </a:r>
            <a:r>
              <a:rPr lang="en-US" altLang="zh-TW" dirty="0"/>
              <a:t>, </a:t>
            </a:r>
            <a:r>
              <a:rPr lang="en-US" altLang="zh-TW" dirty="0" err="1"/>
              <a:t>c</a:t>
            </a:r>
            <a:r>
              <a:rPr lang="en-US" altLang="zh-TW" baseline="30000" dirty="0" err="1"/>
              <a:t>c</a:t>
            </a:r>
            <a:r>
              <a:rPr lang="en-US" altLang="zh-TW" baseline="-25000" dirty="0" err="1"/>
              <a:t>j</a:t>
            </a:r>
            <a:r>
              <a:rPr lang="en-US" altLang="zh-TW" dirty="0"/>
              <a:t>)                </a:t>
            </a:r>
          </a:p>
          <a:p>
            <a:pPr marL="0" indent="0">
              <a:buNone/>
            </a:pPr>
            <a:r>
              <a:rPr lang="en-US" altLang="zh-TW" dirty="0"/>
              <a:t> whether </a:t>
            </a:r>
            <a:r>
              <a:rPr lang="en-US" altLang="zh-TW" dirty="0" err="1"/>
              <a:t>c</a:t>
            </a:r>
            <a:r>
              <a:rPr lang="en-US" altLang="zh-TW" baseline="30000" dirty="0" err="1"/>
              <a:t>e</a:t>
            </a:r>
            <a:r>
              <a:rPr lang="en-US" altLang="zh-TW" baseline="-25000" dirty="0" err="1"/>
              <a:t>i</a:t>
            </a:r>
            <a:r>
              <a:rPr lang="en-US" altLang="zh-TW" dirty="0"/>
              <a:t> and </a:t>
            </a:r>
            <a:r>
              <a:rPr lang="en-US" altLang="zh-TW" dirty="0" err="1"/>
              <a:t>c</a:t>
            </a:r>
            <a:r>
              <a:rPr lang="en-US" altLang="zh-TW" baseline="30000" dirty="0" err="1"/>
              <a:t>c</a:t>
            </a:r>
            <a:r>
              <a:rPr lang="en-US" altLang="zh-TW" baseline="-25000" dirty="0" err="1"/>
              <a:t>j</a:t>
            </a:r>
            <a:r>
              <a:rPr lang="en-US" altLang="zh-TW" dirty="0"/>
              <a:t> not have a causal relationship:</a:t>
            </a:r>
            <a:endParaRPr lang="en-US" altLang="zh-TW" sz="6000" dirty="0"/>
          </a:p>
          <a:p>
            <a:pPr marL="0" lvl="1" indent="0">
              <a:buNone/>
            </a:pPr>
            <a:endParaRPr lang="en-US" altLang="zh-TW" sz="2800" b="1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4E119BD-417B-4B7E-ADD1-46D558B22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923" y="5408572"/>
            <a:ext cx="4231674" cy="10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3241592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16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2326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r>
              <a:rPr lang="en-US" altLang="zh-TW" b="1" dirty="0"/>
              <a:t> </a:t>
            </a:r>
            <a:r>
              <a:rPr lang="en-US" altLang="zh-TW" sz="2800" b="1" dirty="0" err="1">
                <a:solidFill>
                  <a:srgbClr val="00B050"/>
                </a:solidFill>
              </a:rPr>
              <a:t>DataSets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17</a:t>
            </a:fld>
            <a:endParaRPr lang="zh-TW" altLang="en-US" sz="2400" dirty="0"/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89382E55-F52D-4580-83D3-1B9345BBC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577380"/>
            <a:ext cx="9289111" cy="964189"/>
          </a:xfrm>
        </p:spPr>
        <p:txBody>
          <a:bodyPr>
            <a:normAutofit/>
          </a:bodyPr>
          <a:lstStyle/>
          <a:p>
            <a:r>
              <a:rPr lang="en-US" altLang="zh-TW" dirty="0"/>
              <a:t>We constructed a ECPE corpus based on the benchmark ECE corpus</a:t>
            </a:r>
            <a:endParaRPr lang="zh-TW" altLang="en-US" sz="4800" b="1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AE4FA73-79A3-49AA-A0A2-1752878B2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03" r="15194" b="22688"/>
          <a:stretch/>
        </p:blipFill>
        <p:spPr>
          <a:xfrm>
            <a:off x="1750221" y="3286890"/>
            <a:ext cx="8691557" cy="179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r>
              <a:rPr lang="en-US" altLang="zh-TW" b="1" dirty="0"/>
              <a:t> </a:t>
            </a:r>
            <a:r>
              <a:rPr lang="en-US" altLang="zh-TW" sz="2800" b="1" dirty="0" err="1">
                <a:solidFill>
                  <a:srgbClr val="00B050"/>
                </a:solidFill>
              </a:rPr>
              <a:t>DataSets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18</a:t>
            </a:fld>
            <a:endParaRPr lang="zh-TW" altLang="en-US" sz="2400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3F02B09-16DD-41D9-ACBD-77B1A7D56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788" y="1394955"/>
            <a:ext cx="7646423" cy="514395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666965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Evaluation on the ECPE Task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19</a:t>
            </a:fld>
            <a:endParaRPr lang="zh-TW" altLang="en-US" sz="2400" dirty="0"/>
          </a:p>
        </p:txBody>
      </p:sp>
      <p:sp>
        <p:nvSpPr>
          <p:cNvPr id="10" name="內容版面配置區 6">
            <a:extLst>
              <a:ext uri="{FF2B5EF4-FFF2-40B4-BE49-F238E27FC236}">
                <a16:creationId xmlns:a16="http://schemas.microsoft.com/office/drawing/2014/main" id="{8656AF99-F7EA-463A-A359-824C84BE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937"/>
            <a:ext cx="10256521" cy="688003"/>
          </a:xfrm>
        </p:spPr>
        <p:txBody>
          <a:bodyPr>
            <a:normAutofit/>
          </a:bodyPr>
          <a:lstStyle/>
          <a:p>
            <a:r>
              <a:rPr lang="en-US" altLang="zh-TW" dirty="0"/>
              <a:t>We repeat</a:t>
            </a:r>
            <a:r>
              <a:rPr lang="zh-TW" altLang="en-US" dirty="0"/>
              <a:t> </a:t>
            </a:r>
            <a:r>
              <a:rPr lang="en-US" altLang="zh-TW" dirty="0"/>
              <a:t>the experiments 20 times and report the average</a:t>
            </a:r>
            <a:r>
              <a:rPr lang="zh-TW" altLang="en-US" dirty="0"/>
              <a:t> </a:t>
            </a:r>
            <a:r>
              <a:rPr lang="en-US" altLang="zh-TW" dirty="0"/>
              <a:t>result.</a:t>
            </a:r>
            <a:endParaRPr lang="zh-TW" altLang="en-US" sz="4800" b="1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F7F02DE-4C2E-4A47-B83C-BA434134C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24" y="2329960"/>
            <a:ext cx="10435472" cy="163607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7D7D79ED-C40B-426A-A25C-D23771217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24" y="4512738"/>
            <a:ext cx="10342857" cy="1408459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AD1E066-9342-4109-95F1-90F971442A4B}"/>
              </a:ext>
            </a:extLst>
          </p:cNvPr>
          <p:cNvSpPr/>
          <p:nvPr/>
        </p:nvSpPr>
        <p:spPr>
          <a:xfrm>
            <a:off x="2133599" y="3225340"/>
            <a:ext cx="2799907" cy="2834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8A6C1AC-683A-42FD-8EF5-4CD929E77E1C}"/>
              </a:ext>
            </a:extLst>
          </p:cNvPr>
          <p:cNvSpPr/>
          <p:nvPr/>
        </p:nvSpPr>
        <p:spPr>
          <a:xfrm>
            <a:off x="5061098" y="3467641"/>
            <a:ext cx="2721936" cy="2834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95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21177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  <a:endParaRPr lang="en-US" altLang="zh-TW" sz="3200" dirty="0"/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704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Comparison Methods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20</a:t>
            </a:fld>
            <a:endParaRPr lang="zh-TW" altLang="en-US" sz="24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4DFD9E5-2D13-479B-9718-4E36D9FD4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520" y="1690688"/>
            <a:ext cx="6732960" cy="43602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5F642B90-4BE3-4228-85C0-6FDD56710D8B}"/>
              </a:ext>
            </a:extLst>
          </p:cNvPr>
          <p:cNvSpPr/>
          <p:nvPr/>
        </p:nvSpPr>
        <p:spPr>
          <a:xfrm>
            <a:off x="5656521" y="4328878"/>
            <a:ext cx="3094074" cy="6152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82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54970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21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345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9609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We propose a new task: </a:t>
            </a:r>
            <a:r>
              <a:rPr lang="en-US" altLang="zh-TW" dirty="0">
                <a:solidFill>
                  <a:srgbClr val="FF0000"/>
                </a:solidFill>
              </a:rPr>
              <a:t>emotion-cause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pair extraction(ECPE)</a:t>
            </a:r>
            <a:r>
              <a:rPr lang="en-US" altLang="zh-TW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We</a:t>
            </a:r>
            <a:r>
              <a:rPr lang="zh-TW" altLang="en-US" dirty="0"/>
              <a:t> </a:t>
            </a:r>
            <a:r>
              <a:rPr lang="en-US" altLang="zh-TW" dirty="0"/>
              <a:t>propose a </a:t>
            </a:r>
            <a:r>
              <a:rPr lang="en-US" altLang="zh-TW" dirty="0">
                <a:solidFill>
                  <a:srgbClr val="FF0000"/>
                </a:solidFill>
              </a:rPr>
              <a:t>two-step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method</a:t>
            </a:r>
            <a:r>
              <a:rPr lang="en-US" altLang="zh-TW" dirty="0"/>
              <a:t>:</a:t>
            </a:r>
            <a:endParaRPr lang="en-US" altLang="zh-TW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Extract both emotions</a:t>
            </a:r>
            <a:r>
              <a:rPr lang="zh-TW" altLang="en-US" dirty="0">
                <a:solidFill>
                  <a:srgbClr val="00B050"/>
                </a:solidFill>
              </a:rPr>
              <a:t> </a:t>
            </a:r>
            <a:r>
              <a:rPr lang="en-US" altLang="zh-TW" dirty="0">
                <a:solidFill>
                  <a:srgbClr val="00B050"/>
                </a:solidFill>
              </a:rPr>
              <a:t>and causes respectively </a:t>
            </a:r>
            <a:r>
              <a:rPr lang="en-US" altLang="zh-TW" dirty="0"/>
              <a:t>by multi-task learning.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 </a:t>
            </a:r>
            <a:r>
              <a:rPr lang="en-US" altLang="zh-TW" dirty="0"/>
              <a:t>Emotion-Cause </a:t>
            </a:r>
            <a:r>
              <a:rPr lang="en-US" altLang="zh-TW" dirty="0">
                <a:solidFill>
                  <a:srgbClr val="00B050"/>
                </a:solidFill>
              </a:rPr>
              <a:t>Pairing</a:t>
            </a:r>
            <a:r>
              <a:rPr lang="en-US" altLang="zh-TW" dirty="0"/>
              <a:t> and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Filtering</a:t>
            </a:r>
            <a:r>
              <a:rPr lang="en-US" altLang="zh-TW" dirty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FF0000"/>
                </a:solidFill>
              </a:rPr>
              <a:t>Based on a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benchmark ECE corpus</a:t>
            </a:r>
            <a:r>
              <a:rPr lang="en-US" altLang="zh-TW" dirty="0"/>
              <a:t>, we construct a corpus suitable for the ECPE task. The experimental results prove the effectiveness of our method.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404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3221" y="1357763"/>
            <a:ext cx="10681215" cy="1921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>
                <a:solidFill>
                  <a:srgbClr val="FF0000"/>
                </a:solidFill>
              </a:rPr>
              <a:t>ECE</a:t>
            </a:r>
            <a:r>
              <a:rPr lang="en-US" altLang="zh-TW" sz="3200" b="1" dirty="0"/>
              <a:t> task </a:t>
            </a:r>
            <a:r>
              <a:rPr lang="en-US" altLang="zh-TW" sz="3200" b="1" dirty="0" err="1"/>
              <a:t>v.s</a:t>
            </a:r>
            <a:r>
              <a:rPr lang="en-US" altLang="zh-TW" sz="3200" b="1" dirty="0"/>
              <a:t>. </a:t>
            </a:r>
            <a:r>
              <a:rPr lang="en-US" altLang="zh-TW" sz="3200" b="1" dirty="0">
                <a:solidFill>
                  <a:srgbClr val="FF0000"/>
                </a:solidFill>
              </a:rPr>
              <a:t>ECPE</a:t>
            </a:r>
            <a:r>
              <a:rPr lang="en-US" altLang="zh-TW" sz="3200" b="1" dirty="0"/>
              <a:t> task:</a:t>
            </a:r>
          </a:p>
          <a:p>
            <a:pPr marL="0" indent="0">
              <a:buNone/>
            </a:pPr>
            <a:endParaRPr lang="en-US" altLang="zh-TW" sz="32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3</a:t>
            </a:fld>
            <a:endParaRPr lang="zh-TW" altLang="en-US" sz="24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E380C5E-944C-49DA-B2FD-181CABA506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01" t="16087" r="19620" b="29130"/>
          <a:stretch/>
        </p:blipFill>
        <p:spPr>
          <a:xfrm>
            <a:off x="557507" y="1864816"/>
            <a:ext cx="11076985" cy="452230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141B906-4A8E-4953-A535-59BAA7D9E35E}"/>
              </a:ext>
            </a:extLst>
          </p:cNvPr>
          <p:cNvSpPr/>
          <p:nvPr/>
        </p:nvSpPr>
        <p:spPr>
          <a:xfrm>
            <a:off x="798144" y="2094614"/>
            <a:ext cx="10555656" cy="133438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5F108BC-60DB-45AF-8028-97574813C511}"/>
              </a:ext>
            </a:extLst>
          </p:cNvPr>
          <p:cNvSpPr txBox="1"/>
          <p:nvPr/>
        </p:nvSpPr>
        <p:spPr>
          <a:xfrm>
            <a:off x="7983279" y="1662439"/>
            <a:ext cx="1254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highlight>
                  <a:srgbClr val="FFFF00"/>
                </a:highlight>
              </a:rPr>
              <a:t>Input</a:t>
            </a:r>
            <a:endParaRPr lang="zh-TW" altLang="en-US" sz="3600" b="1" dirty="0">
              <a:highlight>
                <a:srgbClr val="FFFF00"/>
              </a:highlight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22E8736-3D11-4981-B6BB-3A3A30D6FEEF}"/>
              </a:ext>
            </a:extLst>
          </p:cNvPr>
          <p:cNvSpPr/>
          <p:nvPr/>
        </p:nvSpPr>
        <p:spPr>
          <a:xfrm>
            <a:off x="798144" y="3654666"/>
            <a:ext cx="4932805" cy="2480319"/>
          </a:xfrm>
          <a:prstGeom prst="rect">
            <a:avLst/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2128A52-E2DD-4038-A324-51B8B2DF9962}"/>
              </a:ext>
            </a:extLst>
          </p:cNvPr>
          <p:cNvSpPr/>
          <p:nvPr/>
        </p:nvSpPr>
        <p:spPr>
          <a:xfrm>
            <a:off x="5964498" y="3654666"/>
            <a:ext cx="5389302" cy="2480319"/>
          </a:xfrm>
          <a:prstGeom prst="rect">
            <a:avLst/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637ACF9-196D-4845-9A98-F1E5186A5D1D}"/>
              </a:ext>
            </a:extLst>
          </p:cNvPr>
          <p:cNvSpPr txBox="1"/>
          <p:nvPr/>
        </p:nvSpPr>
        <p:spPr>
          <a:xfrm>
            <a:off x="3941488" y="5811819"/>
            <a:ext cx="174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highlight>
                  <a:srgbClr val="00FFFF"/>
                </a:highlight>
              </a:rPr>
              <a:t>Output</a:t>
            </a:r>
            <a:endParaRPr lang="zh-TW" altLang="en-US" sz="3600" b="1" dirty="0">
              <a:highlight>
                <a:srgbClr val="00FFFF"/>
              </a:highlight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AEC8CF9-D87A-40BE-81BB-1B4E91E18C39}"/>
              </a:ext>
            </a:extLst>
          </p:cNvPr>
          <p:cNvSpPr txBox="1"/>
          <p:nvPr/>
        </p:nvSpPr>
        <p:spPr>
          <a:xfrm>
            <a:off x="9371706" y="5811819"/>
            <a:ext cx="174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highlight>
                  <a:srgbClr val="00FFFF"/>
                </a:highlight>
              </a:rPr>
              <a:t>Output</a:t>
            </a:r>
            <a:endParaRPr lang="zh-TW" altLang="en-US" sz="3600" b="1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831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 </a:t>
            </a:r>
            <a:r>
              <a:rPr lang="en-US" altLang="zh-TW" sz="2800" b="1" dirty="0">
                <a:solidFill>
                  <a:srgbClr val="FF0000"/>
                </a:solidFill>
              </a:rPr>
              <a:t>Motivation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4</a:t>
            </a:fld>
            <a:endParaRPr lang="zh-TW" altLang="en-US" sz="24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E29547C1-4FC3-4BB2-B57C-ABD96435920F}"/>
              </a:ext>
            </a:extLst>
          </p:cNvPr>
          <p:cNvSpPr txBox="1">
            <a:spLocks/>
          </p:cNvSpPr>
          <p:nvPr/>
        </p:nvSpPr>
        <p:spPr>
          <a:xfrm>
            <a:off x="652672" y="1524102"/>
            <a:ext cx="10949609" cy="1900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200" b="1" dirty="0"/>
              <a:t>Two shortcomings in the current</a:t>
            </a:r>
            <a:r>
              <a:rPr lang="zh-TW" altLang="en-US" sz="3200" b="1" dirty="0"/>
              <a:t> </a:t>
            </a:r>
            <a:r>
              <a:rPr lang="en-US" altLang="zh-TW" sz="3200" b="1" dirty="0"/>
              <a:t>ECE task:</a:t>
            </a:r>
          </a:p>
          <a:p>
            <a:pPr marL="514350" indent="-514350">
              <a:buAutoNum type="arabicPeriod"/>
            </a:pPr>
            <a:r>
              <a:rPr lang="en-US" altLang="zh-TW" dirty="0"/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Emotions must be</a:t>
            </a:r>
            <a:r>
              <a:rPr lang="zh-TW" altLang="en-US" b="1" dirty="0">
                <a:solidFill>
                  <a:srgbClr val="00B050"/>
                </a:solidFill>
              </a:rPr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annotated </a:t>
            </a:r>
            <a:r>
              <a:rPr lang="en-US" altLang="zh-TW" dirty="0"/>
              <a:t>before cause extraction in the test set.</a:t>
            </a:r>
          </a:p>
          <a:p>
            <a:pPr marL="514350" indent="-514350">
              <a:buAutoNum type="arabicPeriod"/>
            </a:pPr>
            <a:r>
              <a:rPr lang="en-US" altLang="zh-TW" dirty="0"/>
              <a:t> Annotating emotion ignores the fact that </a:t>
            </a:r>
            <a:r>
              <a:rPr lang="en-US" altLang="zh-TW" b="1" dirty="0">
                <a:solidFill>
                  <a:srgbClr val="00B050"/>
                </a:solidFill>
              </a:rPr>
              <a:t>emotions and causes are           mutually indicative</a:t>
            </a:r>
            <a:r>
              <a:rPr lang="en-US" altLang="zh-TW" dirty="0"/>
              <a:t>.</a:t>
            </a:r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2428342B-91D3-410C-9DC5-1220D6CAEEBD}"/>
              </a:ext>
            </a:extLst>
          </p:cNvPr>
          <p:cNvSpPr txBox="1">
            <a:spLocks/>
          </p:cNvSpPr>
          <p:nvPr/>
        </p:nvSpPr>
        <p:spPr>
          <a:xfrm>
            <a:off x="858080" y="5333898"/>
            <a:ext cx="9995451" cy="122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4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Emotion-Cause Pair Extraction</a:t>
            </a:r>
            <a:r>
              <a:rPr lang="en-US" altLang="zh-TW" sz="4400" b="1" dirty="0">
                <a:solidFill>
                  <a:srgbClr val="FF0000"/>
                </a:solidFill>
              </a:rPr>
              <a:t>(ECPE)</a:t>
            </a:r>
          </a:p>
        </p:txBody>
      </p:sp>
      <p:sp>
        <p:nvSpPr>
          <p:cNvPr id="16" name="內容版面配置區 2">
            <a:extLst>
              <a:ext uri="{FF2B5EF4-FFF2-40B4-BE49-F238E27FC236}">
                <a16:creationId xmlns:a16="http://schemas.microsoft.com/office/drawing/2014/main" id="{6A8D28A4-DF4F-4F6E-B365-A10E8814885D}"/>
              </a:ext>
            </a:extLst>
          </p:cNvPr>
          <p:cNvSpPr txBox="1">
            <a:spLocks/>
          </p:cNvSpPr>
          <p:nvPr/>
        </p:nvSpPr>
        <p:spPr>
          <a:xfrm>
            <a:off x="2162705" y="3893067"/>
            <a:ext cx="7866590" cy="1108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3200" b="1" dirty="0">
                <a:solidFill>
                  <a:srgbClr val="FF0000"/>
                </a:solidFill>
              </a:rPr>
              <a:t>Consider the  above shortcomings in ECE </a:t>
            </a:r>
          </a:p>
          <a:p>
            <a:pPr marL="0" indent="0" algn="ctr">
              <a:buNone/>
            </a:pPr>
            <a:r>
              <a:rPr lang="en-US" altLang="zh-TW" sz="3200" b="1" dirty="0">
                <a:solidFill>
                  <a:srgbClr val="FF0000"/>
                </a:solidFill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34777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251531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/>
              <a:t>Method</a:t>
            </a:r>
            <a:endParaRPr lang="en-US" altLang="zh-TW" sz="3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306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Problem definition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6</a:t>
            </a:fld>
            <a:endParaRPr lang="zh-TW" altLang="en-US" sz="2400" dirty="0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9F9D402E-79C3-4340-9D02-D3623E7243A7}"/>
              </a:ext>
            </a:extLst>
          </p:cNvPr>
          <p:cNvSpPr txBox="1">
            <a:spLocks/>
          </p:cNvSpPr>
          <p:nvPr/>
        </p:nvSpPr>
        <p:spPr>
          <a:xfrm>
            <a:off x="838198" y="2076721"/>
            <a:ext cx="10230293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b="1" dirty="0">
                <a:solidFill>
                  <a:srgbClr val="00B050"/>
                </a:solidFill>
                <a:cs typeface="Times New Roman" panose="02020603050405020304" pitchFamily="18" charset="0"/>
              </a:rPr>
              <a:t>Input</a:t>
            </a:r>
            <a:r>
              <a:rPr lang="en-US" altLang="zh-TW" sz="3200" b="1" dirty="0"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cs typeface="Times New Roman" panose="02020603050405020304" pitchFamily="18" charset="0"/>
              </a:rPr>
              <a:t>a document </a:t>
            </a:r>
            <a:r>
              <a:rPr lang="en-US" altLang="zh-TW" dirty="0"/>
              <a:t>contains multiple clauses : </a:t>
            </a:r>
            <a:r>
              <a:rPr lang="en-US" altLang="zh-TW" b="1" dirty="0">
                <a:solidFill>
                  <a:srgbClr val="00B050"/>
                </a:solidFill>
              </a:rPr>
              <a:t>d = [c</a:t>
            </a:r>
            <a:r>
              <a:rPr lang="en-US" altLang="zh-TW" b="1" baseline="-25000" dirty="0">
                <a:solidFill>
                  <a:srgbClr val="00B050"/>
                </a:solidFill>
              </a:rPr>
              <a:t>1</a:t>
            </a:r>
            <a:r>
              <a:rPr lang="en-US" altLang="zh-TW" b="1" dirty="0">
                <a:solidFill>
                  <a:srgbClr val="00B050"/>
                </a:solidFill>
              </a:rPr>
              <a:t>, c</a:t>
            </a:r>
            <a:r>
              <a:rPr lang="en-US" altLang="zh-TW" b="1" baseline="-25000" dirty="0">
                <a:solidFill>
                  <a:srgbClr val="00B050"/>
                </a:solidFill>
              </a:rPr>
              <a:t>2</a:t>
            </a:r>
            <a:r>
              <a:rPr lang="en-US" altLang="zh-TW" b="1" dirty="0">
                <a:solidFill>
                  <a:srgbClr val="00B050"/>
                </a:solidFill>
              </a:rPr>
              <a:t>, … , </a:t>
            </a:r>
            <a:r>
              <a:rPr lang="en-US" altLang="zh-TW" b="1" dirty="0" err="1">
                <a:solidFill>
                  <a:srgbClr val="00B050"/>
                </a:solidFill>
              </a:rPr>
              <a:t>c</a:t>
            </a:r>
            <a:r>
              <a:rPr lang="en-US" altLang="zh-TW" b="1" baseline="-25000" dirty="0" err="1">
                <a:solidFill>
                  <a:srgbClr val="00B050"/>
                </a:solidFill>
              </a:rPr>
              <a:t>|d</a:t>
            </a:r>
            <a:r>
              <a:rPr lang="en-US" altLang="zh-TW" b="1" baseline="-25000" dirty="0">
                <a:solidFill>
                  <a:srgbClr val="00B050"/>
                </a:solidFill>
              </a:rPr>
              <a:t>|</a:t>
            </a:r>
            <a:r>
              <a:rPr lang="en-US" altLang="zh-TW" b="1" dirty="0">
                <a:solidFill>
                  <a:srgbClr val="00B050"/>
                </a:solidFill>
              </a:rPr>
              <a:t>]</a:t>
            </a:r>
          </a:p>
          <a:p>
            <a:pPr lvl="1"/>
            <a:r>
              <a:rPr lang="en-US" altLang="zh-TW" sz="2800" dirty="0"/>
              <a:t>Each c</a:t>
            </a:r>
            <a:r>
              <a:rPr lang="en-US" altLang="zh-TW" sz="2800" baseline="-25000" dirty="0"/>
              <a:t>i</a:t>
            </a:r>
            <a:r>
              <a:rPr lang="en-US" altLang="zh-TW" sz="2800" dirty="0"/>
              <a:t> also contains multiple words : </a:t>
            </a:r>
            <a:r>
              <a:rPr lang="en-US" altLang="zh-TW" sz="2800" b="1" dirty="0">
                <a:solidFill>
                  <a:srgbClr val="00B050"/>
                </a:solidFill>
              </a:rPr>
              <a:t>c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i</a:t>
            </a:r>
            <a:r>
              <a:rPr lang="en-US" altLang="zh-TW" sz="2800" b="1" dirty="0">
                <a:solidFill>
                  <a:srgbClr val="00B050"/>
                </a:solidFill>
              </a:rPr>
              <a:t> = [w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i,1</a:t>
            </a:r>
            <a:r>
              <a:rPr lang="en-US" altLang="zh-TW" sz="2800" b="1" dirty="0">
                <a:solidFill>
                  <a:srgbClr val="00B050"/>
                </a:solidFill>
              </a:rPr>
              <a:t>,w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i,2</a:t>
            </a:r>
            <a:r>
              <a:rPr lang="en-US" altLang="zh-TW" sz="2800" b="1" dirty="0">
                <a:solidFill>
                  <a:srgbClr val="00B050"/>
                </a:solidFill>
              </a:rPr>
              <a:t>, … ,</a:t>
            </a:r>
            <a:r>
              <a:rPr lang="en-US" altLang="zh-TW" sz="2800" b="1" dirty="0" err="1">
                <a:solidFill>
                  <a:srgbClr val="00B050"/>
                </a:solidFill>
              </a:rPr>
              <a:t>w</a:t>
            </a:r>
            <a:r>
              <a:rPr lang="en-US" altLang="zh-TW" sz="2800" b="1" baseline="-25000" dirty="0" err="1">
                <a:solidFill>
                  <a:srgbClr val="00B050"/>
                </a:solidFill>
              </a:rPr>
              <a:t>i</a:t>
            </a:r>
            <a:r>
              <a:rPr lang="en-US" altLang="zh-TW" sz="2800" b="1" baseline="-25000" dirty="0">
                <a:solidFill>
                  <a:srgbClr val="00B050"/>
                </a:solidFill>
              </a:rPr>
              <a:t>,|ci|</a:t>
            </a:r>
            <a:r>
              <a:rPr lang="en-US" altLang="zh-TW" sz="2800" b="1" dirty="0">
                <a:solidFill>
                  <a:srgbClr val="00B05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US" altLang="zh-TW" sz="60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E14A8E5C-D76B-4E43-8654-890812FE427F}"/>
              </a:ext>
            </a:extLst>
          </p:cNvPr>
          <p:cNvSpPr txBox="1">
            <a:spLocks/>
          </p:cNvSpPr>
          <p:nvPr/>
        </p:nvSpPr>
        <p:spPr>
          <a:xfrm>
            <a:off x="838198" y="3788317"/>
            <a:ext cx="10230293" cy="955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b="1" dirty="0">
                <a:solidFill>
                  <a:srgbClr val="00B0F0"/>
                </a:solidFill>
                <a:cs typeface="Times New Roman" panose="02020603050405020304" pitchFamily="18" charset="0"/>
              </a:rPr>
              <a:t>Output </a:t>
            </a:r>
            <a:r>
              <a:rPr lang="en-US" altLang="zh-TW" sz="3200" dirty="0">
                <a:cs typeface="Times New Roman" panose="02020603050405020304" pitchFamily="18" charset="0"/>
              </a:rPr>
              <a:t>is</a:t>
            </a:r>
            <a:r>
              <a:rPr lang="en-US" altLang="zh-TW" sz="3200" b="1" dirty="0">
                <a:cs typeface="Times New Roman" panose="02020603050405020304" pitchFamily="18" charset="0"/>
              </a:rPr>
              <a:t> </a:t>
            </a:r>
            <a:r>
              <a:rPr lang="en-US" altLang="zh-TW" dirty="0"/>
              <a:t>emotion-cause pairs in d : </a:t>
            </a:r>
            <a:r>
              <a:rPr lang="fr-FR" altLang="zh-TW" b="1" dirty="0">
                <a:solidFill>
                  <a:srgbClr val="00B0F0"/>
                </a:solidFill>
              </a:rPr>
              <a:t>P = { ... , (c</a:t>
            </a:r>
            <a:r>
              <a:rPr lang="fr-FR" altLang="zh-TW" b="1" baseline="30000" dirty="0">
                <a:solidFill>
                  <a:srgbClr val="00B0F0"/>
                </a:solidFill>
              </a:rPr>
              <a:t>e</a:t>
            </a:r>
            <a:r>
              <a:rPr lang="fr-FR" altLang="zh-TW" b="1" dirty="0">
                <a:solidFill>
                  <a:srgbClr val="00B0F0"/>
                </a:solidFill>
              </a:rPr>
              <a:t>, c</a:t>
            </a:r>
            <a:r>
              <a:rPr lang="fr-FR" altLang="zh-TW" b="1" baseline="30000" dirty="0">
                <a:solidFill>
                  <a:srgbClr val="00B0F0"/>
                </a:solidFill>
              </a:rPr>
              <a:t>c</a:t>
            </a:r>
            <a:r>
              <a:rPr lang="fr-FR" altLang="zh-TW" b="1" dirty="0">
                <a:solidFill>
                  <a:srgbClr val="00B0F0"/>
                </a:solidFill>
              </a:rPr>
              <a:t>), ... }</a:t>
            </a:r>
            <a:r>
              <a:rPr lang="en-US" altLang="zh-TW" sz="28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endParaRPr lang="en-US" altLang="zh-TW" b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altLang="zh-TW" sz="60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029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two-step method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7</a:t>
            </a:fld>
            <a:endParaRPr lang="zh-TW" altLang="en-US" sz="2400" dirty="0"/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352A0DCE-CF86-4720-A5E7-619A16F28DE7}"/>
              </a:ext>
            </a:extLst>
          </p:cNvPr>
          <p:cNvSpPr txBox="1">
            <a:spLocks/>
          </p:cNvSpPr>
          <p:nvPr/>
        </p:nvSpPr>
        <p:spPr>
          <a:xfrm>
            <a:off x="749577" y="2711176"/>
            <a:ext cx="9266294" cy="175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TW" b="1" dirty="0"/>
              <a:t>Step 1 : </a:t>
            </a:r>
            <a:r>
              <a:rPr lang="en-US" altLang="zh-TW" dirty="0"/>
              <a:t>Individual </a:t>
            </a:r>
            <a:r>
              <a:rPr lang="en-US" altLang="zh-TW" b="1" dirty="0">
                <a:solidFill>
                  <a:srgbClr val="00B0F0"/>
                </a:solidFill>
              </a:rPr>
              <a:t>Emotion</a:t>
            </a:r>
            <a:r>
              <a:rPr lang="en-US" altLang="zh-TW" dirty="0"/>
              <a:t> and </a:t>
            </a:r>
            <a:r>
              <a:rPr lang="en-US" altLang="zh-TW" b="1" dirty="0">
                <a:solidFill>
                  <a:srgbClr val="92D050"/>
                </a:solidFill>
              </a:rPr>
              <a:t>Cause</a:t>
            </a:r>
            <a:r>
              <a:rPr lang="en-US" altLang="zh-TW" dirty="0"/>
              <a:t> Extraction</a:t>
            </a:r>
          </a:p>
          <a:p>
            <a:pPr lvl="1"/>
            <a:r>
              <a:rPr lang="en-US" altLang="zh-TW" dirty="0"/>
              <a:t>Extract a set of emotion clauses </a:t>
            </a:r>
            <a:r>
              <a:rPr lang="en-US" altLang="zh-TW" b="1" dirty="0">
                <a:solidFill>
                  <a:srgbClr val="00B0F0"/>
                </a:solidFill>
              </a:rPr>
              <a:t>E = {</a:t>
            </a:r>
            <a:r>
              <a:rPr lang="en-US" altLang="zh-TW" b="1" dirty="0" err="1">
                <a:solidFill>
                  <a:srgbClr val="00B0F0"/>
                </a:solidFill>
              </a:rPr>
              <a:t>c</a:t>
            </a:r>
            <a:r>
              <a:rPr lang="en-US" altLang="zh-TW" b="1" baseline="30000" dirty="0" err="1">
                <a:solidFill>
                  <a:srgbClr val="00B0F0"/>
                </a:solidFill>
              </a:rPr>
              <a:t>e</a:t>
            </a:r>
            <a:r>
              <a:rPr lang="en-US" altLang="zh-TW" sz="1200" b="1" dirty="0">
                <a:solidFill>
                  <a:srgbClr val="00B0F0"/>
                </a:solidFill>
              </a:rPr>
              <a:t> </a:t>
            </a:r>
            <a:r>
              <a:rPr lang="en-US" altLang="zh-TW" b="1" baseline="-25000" dirty="0">
                <a:solidFill>
                  <a:srgbClr val="00B0F0"/>
                </a:solidFill>
              </a:rPr>
              <a:t>1</a:t>
            </a:r>
            <a:r>
              <a:rPr lang="en-US" altLang="zh-TW" b="1" dirty="0">
                <a:solidFill>
                  <a:srgbClr val="00B0F0"/>
                </a:solidFill>
              </a:rPr>
              <a:t>, … , </a:t>
            </a:r>
            <a:r>
              <a:rPr lang="en-US" altLang="zh-TW" b="1" dirty="0" err="1">
                <a:solidFill>
                  <a:srgbClr val="00B0F0"/>
                </a:solidFill>
              </a:rPr>
              <a:t>c</a:t>
            </a:r>
            <a:r>
              <a:rPr lang="en-US" altLang="zh-TW" b="1" baseline="30000" dirty="0" err="1">
                <a:solidFill>
                  <a:srgbClr val="00B0F0"/>
                </a:solidFill>
              </a:rPr>
              <a:t>e</a:t>
            </a:r>
            <a:r>
              <a:rPr lang="en-US" altLang="zh-TW" sz="2000" b="1" dirty="0">
                <a:solidFill>
                  <a:srgbClr val="00B0F0"/>
                </a:solidFill>
              </a:rPr>
              <a:t> </a:t>
            </a:r>
            <a:r>
              <a:rPr lang="en-US" altLang="zh-TW" b="1" baseline="-25000" dirty="0">
                <a:solidFill>
                  <a:srgbClr val="00B0F0"/>
                </a:solidFill>
              </a:rPr>
              <a:t>m</a:t>
            </a:r>
            <a:r>
              <a:rPr lang="en-US" altLang="zh-TW" b="1" dirty="0">
                <a:solidFill>
                  <a:srgbClr val="00B0F0"/>
                </a:solidFill>
              </a:rPr>
              <a:t>} </a:t>
            </a:r>
          </a:p>
          <a:p>
            <a:pPr marL="457200" lvl="1" indent="0">
              <a:buNone/>
            </a:pPr>
            <a:r>
              <a:rPr lang="en-US" altLang="zh-TW" dirty="0"/>
              <a:t>    and a set of cause clauses </a:t>
            </a:r>
            <a:r>
              <a:rPr lang="en-US" altLang="zh-TW" b="1" dirty="0">
                <a:solidFill>
                  <a:srgbClr val="92D050"/>
                </a:solidFill>
              </a:rPr>
              <a:t>C = {c</a:t>
            </a:r>
            <a:r>
              <a:rPr lang="en-US" altLang="zh-TW" b="1" baseline="30000" dirty="0">
                <a:solidFill>
                  <a:srgbClr val="92D050"/>
                </a:solidFill>
              </a:rPr>
              <a:t>c</a:t>
            </a:r>
            <a:r>
              <a:rPr lang="en-US" altLang="zh-TW" sz="1600" b="1" dirty="0">
                <a:solidFill>
                  <a:srgbClr val="92D050"/>
                </a:solidFill>
              </a:rPr>
              <a:t> </a:t>
            </a:r>
            <a:r>
              <a:rPr lang="en-US" altLang="zh-TW" b="1" baseline="-25000" dirty="0">
                <a:solidFill>
                  <a:srgbClr val="92D050"/>
                </a:solidFill>
              </a:rPr>
              <a:t>1</a:t>
            </a:r>
            <a:r>
              <a:rPr lang="en-US" altLang="zh-TW" b="1" dirty="0">
                <a:solidFill>
                  <a:srgbClr val="92D050"/>
                </a:solidFill>
              </a:rPr>
              <a:t>, … , c</a:t>
            </a:r>
            <a:r>
              <a:rPr lang="en-US" altLang="zh-TW" b="1" baseline="30000" dirty="0">
                <a:solidFill>
                  <a:srgbClr val="92D050"/>
                </a:solidFill>
              </a:rPr>
              <a:t>c</a:t>
            </a:r>
            <a:r>
              <a:rPr lang="en-US" altLang="zh-TW" sz="2800" b="1" dirty="0">
                <a:solidFill>
                  <a:srgbClr val="92D050"/>
                </a:solidFill>
              </a:rPr>
              <a:t> </a:t>
            </a:r>
            <a:r>
              <a:rPr lang="en-US" altLang="zh-TW" b="1" baseline="-25000" dirty="0">
                <a:solidFill>
                  <a:srgbClr val="92D050"/>
                </a:solidFill>
              </a:rPr>
              <a:t>n</a:t>
            </a:r>
            <a:r>
              <a:rPr lang="en-US" altLang="zh-TW" b="1" dirty="0">
                <a:solidFill>
                  <a:srgbClr val="92D050"/>
                </a:solidFill>
              </a:rPr>
              <a:t>} </a:t>
            </a:r>
            <a:r>
              <a:rPr lang="en-US" altLang="zh-TW" dirty="0"/>
              <a:t>for each document.</a:t>
            </a:r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161C52B4-41B9-44DE-8967-BADD066660D0}"/>
              </a:ext>
            </a:extLst>
          </p:cNvPr>
          <p:cNvSpPr txBox="1">
            <a:spLocks/>
          </p:cNvSpPr>
          <p:nvPr/>
        </p:nvSpPr>
        <p:spPr>
          <a:xfrm>
            <a:off x="749577" y="4469410"/>
            <a:ext cx="9266294" cy="1020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TW" b="1" dirty="0"/>
              <a:t>Step 2 : </a:t>
            </a:r>
            <a:r>
              <a:rPr lang="en-US" altLang="zh-TW" dirty="0"/>
              <a:t>Emotion-Cause </a:t>
            </a:r>
            <a:r>
              <a:rPr lang="en-US" altLang="zh-TW" b="1" dirty="0">
                <a:solidFill>
                  <a:srgbClr val="FFC000"/>
                </a:solidFill>
              </a:rPr>
              <a:t>Pairing</a:t>
            </a:r>
            <a:r>
              <a:rPr lang="en-US" altLang="zh-TW" dirty="0"/>
              <a:t> and </a:t>
            </a:r>
            <a:r>
              <a:rPr lang="en-US" altLang="zh-TW" b="1" dirty="0">
                <a:solidFill>
                  <a:srgbClr val="FF0000"/>
                </a:solidFill>
              </a:rPr>
              <a:t>Filtering</a:t>
            </a: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9F9D402E-79C3-4340-9D02-D3623E7243A7}"/>
              </a:ext>
            </a:extLst>
          </p:cNvPr>
          <p:cNvSpPr txBox="1">
            <a:spLocks/>
          </p:cNvSpPr>
          <p:nvPr/>
        </p:nvSpPr>
        <p:spPr>
          <a:xfrm>
            <a:off x="838200" y="1647292"/>
            <a:ext cx="9995451" cy="122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200" b="1" dirty="0">
                <a:cs typeface="Times New Roman" panose="02020603050405020304" pitchFamily="18" charset="0"/>
              </a:rPr>
              <a:t>Emotion-Cause Pair Extraction</a:t>
            </a:r>
            <a:r>
              <a:rPr lang="en-US" altLang="zh-TW" sz="3200" b="1" dirty="0"/>
              <a:t>(ECPE) : </a:t>
            </a:r>
            <a:r>
              <a:rPr lang="en-US" altLang="zh-TW" sz="3200" b="1" dirty="0">
                <a:solidFill>
                  <a:srgbClr val="FF66FF"/>
                </a:solidFill>
              </a:rPr>
              <a:t>a two-step method </a:t>
            </a:r>
          </a:p>
        </p:txBody>
      </p:sp>
    </p:spTree>
    <p:extLst>
      <p:ext uri="{BB962C8B-B14F-4D97-AF65-F5344CB8AC3E}">
        <p14:creationId xmlns:p14="http://schemas.microsoft.com/office/powerpoint/2010/main" val="371557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E61FC2A6-B5A8-4C4E-8952-FAE3CB2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8</a:t>
            </a:fld>
            <a:endParaRPr lang="zh-TW" altLang="en-US" sz="24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3BE8397-0B90-4972-B15F-C34B2B30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890" y="1370514"/>
            <a:ext cx="6151895" cy="5306010"/>
          </a:xfrm>
          <a:prstGeom prst="rect">
            <a:avLst/>
          </a:prstGeom>
        </p:spPr>
      </p:pic>
      <p:sp>
        <p:nvSpPr>
          <p:cNvPr id="12" name="標題 1">
            <a:extLst>
              <a:ext uri="{FF2B5EF4-FFF2-40B4-BE49-F238E27FC236}">
                <a16:creationId xmlns:a16="http://schemas.microsoft.com/office/drawing/2014/main" id="{958D786F-6084-4F80-B84C-91BD8FEF3B5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Independent Multi-task Learning</a:t>
            </a:r>
            <a:endParaRPr lang="zh-TW" altLang="en-US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6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>
            <a:extLst>
              <a:ext uri="{FF2B5EF4-FFF2-40B4-BE49-F238E27FC236}">
                <a16:creationId xmlns:a16="http://schemas.microsoft.com/office/drawing/2014/main" id="{A6F069CA-393F-4AE7-BD07-06FCFBA8493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Interactive Multi-task Learning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E61FC2A6-B5A8-4C4E-8952-FAE3CB2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9</a:t>
            </a:fld>
            <a:endParaRPr lang="zh-TW" altLang="en-US" sz="24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3926E21-D7A9-4BD9-BE34-1AAF58455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321" y="1819149"/>
            <a:ext cx="7100928" cy="4827694"/>
          </a:xfrm>
          <a:prstGeom prst="rect">
            <a:avLst/>
          </a:prstGeom>
        </p:spPr>
      </p:pic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098109EF-A28D-48B9-A039-9A013825A8D7}"/>
              </a:ext>
            </a:extLst>
          </p:cNvPr>
          <p:cNvSpPr txBox="1">
            <a:spLocks/>
          </p:cNvSpPr>
          <p:nvPr/>
        </p:nvSpPr>
        <p:spPr>
          <a:xfrm>
            <a:off x="466060" y="1399828"/>
            <a:ext cx="9995451" cy="122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Consider that emotion and cause </a:t>
            </a:r>
            <a:r>
              <a:rPr lang="en-US" altLang="zh-TW" dirty="0" err="1"/>
              <a:t>aremutually</a:t>
            </a:r>
            <a:r>
              <a:rPr lang="en-US" altLang="zh-TW" dirty="0"/>
              <a:t> indicative…</a:t>
            </a:r>
            <a:endParaRPr lang="en-US" altLang="zh-TW" sz="3200" b="1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6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5930</TotalTime>
  <Words>799</Words>
  <Application>Microsoft Office PowerPoint</Application>
  <PresentationFormat>寬螢幕</PresentationFormat>
  <Paragraphs>155</Paragraphs>
  <Slides>22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Emotion-Cause Pair Extraction: A New Task to Emotion Analysis in Texts</vt:lpstr>
      <vt:lpstr>OUTLINE</vt:lpstr>
      <vt:lpstr>INTRODUCTION</vt:lpstr>
      <vt:lpstr>INTRODUCTION Motivation</vt:lpstr>
      <vt:lpstr>OUTLINE</vt:lpstr>
      <vt:lpstr>METHOD  Problem definition</vt:lpstr>
      <vt:lpstr>METHOD  two-step method</vt:lpstr>
      <vt:lpstr>PowerPoint 簡報</vt:lpstr>
      <vt:lpstr>PowerPoint 簡報</vt:lpstr>
      <vt:lpstr>METHOD  Independent Multi-task Learning</vt:lpstr>
      <vt:lpstr>METHOD  Independent Multi-task Learning</vt:lpstr>
      <vt:lpstr>METHOD Interactive Multi-task Learning</vt:lpstr>
      <vt:lpstr>METHOD Interactive Multi-task Learning</vt:lpstr>
      <vt:lpstr>METHOD Emotion-Cause Pairing and Filtering</vt:lpstr>
      <vt:lpstr>METHOD Emotion-Cause Pairing and Filtering</vt:lpstr>
      <vt:lpstr>OUTLINE</vt:lpstr>
      <vt:lpstr>EXPERIMENT DataSets</vt:lpstr>
      <vt:lpstr>EXPERIMENT DataSets</vt:lpstr>
      <vt:lpstr>EXPERIMENT Evaluation on the ECPE Task</vt:lpstr>
      <vt:lpstr>EXPERIMENT Comparison Methods</vt:lpstr>
      <vt:lpstr>OUTLINE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Spirits</dc:creator>
  <cp:lastModifiedBy>pc</cp:lastModifiedBy>
  <cp:revision>460</cp:revision>
  <dcterms:created xsi:type="dcterms:W3CDTF">2019-11-20T15:31:16Z</dcterms:created>
  <dcterms:modified xsi:type="dcterms:W3CDTF">2020-08-26T06:27:32Z</dcterms:modified>
</cp:coreProperties>
</file>